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Lst>
  <p:notesMasterIdLst>
    <p:notesMasterId r:id="rId83"/>
  </p:notesMasterIdLst>
  <p:handoutMasterIdLst>
    <p:handoutMasterId r:id="rId84"/>
  </p:handoutMasterIdLst>
  <p:sldIdLst>
    <p:sldId id="256" r:id="rId3"/>
    <p:sldId id="355" r:id="rId4"/>
    <p:sldId id="318" r:id="rId5"/>
    <p:sldId id="359" r:id="rId6"/>
    <p:sldId id="358" r:id="rId7"/>
    <p:sldId id="357" r:id="rId8"/>
    <p:sldId id="360" r:id="rId9"/>
    <p:sldId id="361" r:id="rId10"/>
    <p:sldId id="362" r:id="rId11"/>
    <p:sldId id="364" r:id="rId12"/>
    <p:sldId id="371" r:id="rId13"/>
    <p:sldId id="372" r:id="rId14"/>
    <p:sldId id="373" r:id="rId15"/>
    <p:sldId id="374" r:id="rId16"/>
    <p:sldId id="375" r:id="rId17"/>
    <p:sldId id="377" r:id="rId18"/>
    <p:sldId id="365" r:id="rId19"/>
    <p:sldId id="366" r:id="rId20"/>
    <p:sldId id="367" r:id="rId21"/>
    <p:sldId id="376" r:id="rId22"/>
    <p:sldId id="369" r:id="rId23"/>
    <p:sldId id="378" r:id="rId24"/>
    <p:sldId id="379" r:id="rId25"/>
    <p:sldId id="381" r:id="rId26"/>
    <p:sldId id="382" r:id="rId27"/>
    <p:sldId id="383" r:id="rId28"/>
    <p:sldId id="384" r:id="rId29"/>
    <p:sldId id="385" r:id="rId30"/>
    <p:sldId id="417" r:id="rId31"/>
    <p:sldId id="418" r:id="rId32"/>
    <p:sldId id="419" r:id="rId33"/>
    <p:sldId id="420" r:id="rId34"/>
    <p:sldId id="421" r:id="rId35"/>
    <p:sldId id="422" r:id="rId36"/>
    <p:sldId id="423" r:id="rId37"/>
    <p:sldId id="386" r:id="rId38"/>
    <p:sldId id="387" r:id="rId39"/>
    <p:sldId id="388" r:id="rId40"/>
    <p:sldId id="389" r:id="rId41"/>
    <p:sldId id="390" r:id="rId42"/>
    <p:sldId id="391" r:id="rId43"/>
    <p:sldId id="392" r:id="rId44"/>
    <p:sldId id="396" r:id="rId45"/>
    <p:sldId id="394" r:id="rId46"/>
    <p:sldId id="397" r:id="rId47"/>
    <p:sldId id="406" r:id="rId48"/>
    <p:sldId id="398" r:id="rId49"/>
    <p:sldId id="399" r:id="rId50"/>
    <p:sldId id="405" r:id="rId51"/>
    <p:sldId id="444" r:id="rId52"/>
    <p:sldId id="402" r:id="rId53"/>
    <p:sldId id="445" r:id="rId54"/>
    <p:sldId id="449" r:id="rId55"/>
    <p:sldId id="400" r:id="rId56"/>
    <p:sldId id="401" r:id="rId57"/>
    <p:sldId id="433" r:id="rId58"/>
    <p:sldId id="425" r:id="rId59"/>
    <p:sldId id="424" r:id="rId60"/>
    <p:sldId id="403" r:id="rId61"/>
    <p:sldId id="447" r:id="rId62"/>
    <p:sldId id="434" r:id="rId63"/>
    <p:sldId id="446" r:id="rId64"/>
    <p:sldId id="404" r:id="rId65"/>
    <p:sldId id="407" r:id="rId66"/>
    <p:sldId id="450" r:id="rId67"/>
    <p:sldId id="436" r:id="rId68"/>
    <p:sldId id="265" r:id="rId69"/>
    <p:sldId id="271" r:id="rId70"/>
    <p:sldId id="439" r:id="rId71"/>
    <p:sldId id="440" r:id="rId72"/>
    <p:sldId id="441" r:id="rId73"/>
    <p:sldId id="443" r:id="rId74"/>
    <p:sldId id="268" r:id="rId75"/>
    <p:sldId id="274" r:id="rId76"/>
    <p:sldId id="412" r:id="rId77"/>
    <p:sldId id="451" r:id="rId78"/>
    <p:sldId id="414" r:id="rId79"/>
    <p:sldId id="413" r:id="rId80"/>
    <p:sldId id="415" r:id="rId81"/>
    <p:sldId id="448"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53" autoAdjust="0"/>
    <p:restoredTop sz="94660"/>
  </p:normalViewPr>
  <p:slideViewPr>
    <p:cSldViewPr snapToGrid="0">
      <p:cViewPr varScale="1">
        <p:scale>
          <a:sx n="107" d="100"/>
          <a:sy n="107" d="100"/>
        </p:scale>
        <p:origin x="138"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9BB4DC11-138D-4DB4-9125-C5AED0441B7A}" type="datetimeFigureOut">
              <a:rPr lang="fa-IR" smtClean="0"/>
              <a:pPr/>
              <a:t>02/03/1447</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r>
              <a:rPr lang="en-US"/>
              <a:t>TRANSIT OR NAVSAT</a:t>
            </a:r>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515FB22D-570A-4F8D-A7DD-C9869B4EC9EB}" type="slidenum">
              <a:rPr lang="fa-IR" smtClean="0"/>
              <a:pPr/>
              <a:t>‹#›</a:t>
            </a:fld>
            <a:endParaRPr lang="fa-IR"/>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F31F7-5975-44CA-A0D9-4AB0A65B5AC3}" type="datetimeFigureOut">
              <a:rPr lang="en-US" smtClean="0"/>
              <a:pPr/>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TRANSIT OR NAVSAT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22F3F-DF59-47B5-94B4-56E97CD5CC85}" type="slidenum">
              <a:rPr lang="en-US" smtClean="0"/>
              <a:pPr/>
              <a:t>‹#›</a:t>
            </a:fld>
            <a:endParaRPr lang="en-US"/>
          </a:p>
        </p:txBody>
      </p:sp>
    </p:spTree>
    <p:extLst>
      <p:ext uri="{BB962C8B-B14F-4D97-AF65-F5344CB8AC3E}">
        <p14:creationId xmlns:p14="http://schemas.microsoft.com/office/powerpoint/2010/main" val="12142371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Footer Placeholder 3"/>
          <p:cNvSpPr>
            <a:spLocks noGrp="1"/>
          </p:cNvSpPr>
          <p:nvPr>
            <p:ph type="ftr" sz="quarter" idx="10"/>
          </p:nvPr>
        </p:nvSpPr>
        <p:spPr/>
        <p:txBody>
          <a:bodyPr/>
          <a:lstStyle/>
          <a:p>
            <a:r>
              <a:rPr lang="en-US"/>
              <a:t>TRANSIT OR NAVSAT</a:t>
            </a:r>
          </a:p>
        </p:txBody>
      </p:sp>
      <p:sp>
        <p:nvSpPr>
          <p:cNvPr id="5" name="Slide Number Placeholder 4"/>
          <p:cNvSpPr>
            <a:spLocks noGrp="1"/>
          </p:cNvSpPr>
          <p:nvPr>
            <p:ph type="sldNum" sz="quarter" idx="11"/>
          </p:nvPr>
        </p:nvSpPr>
        <p:spPr/>
        <p:txBody>
          <a:bodyPr/>
          <a:lstStyle/>
          <a:p>
            <a:fld id="{A7822F3F-DF59-47B5-94B4-56E97CD5CC85}"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1FB364-E01C-47D3-8E94-38E0D785907D}"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284111361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FB364-E01C-47D3-8E94-38E0D785907D}"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28883430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1FB364-E01C-47D3-8E94-38E0D785907D}"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40959848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FB364-E01C-47D3-8E94-38E0D785907D}"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421903762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FB364-E01C-47D3-8E94-38E0D785907D}" type="datetimeFigureOut">
              <a:rPr lang="en-US" smtClean="0"/>
              <a:pPr/>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451925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FB364-E01C-47D3-8E94-38E0D785907D}"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2524419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FB364-E01C-47D3-8E94-38E0D785907D}" type="datetimeFigureOut">
              <a:rPr lang="en-US" smtClean="0"/>
              <a:pPr/>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14734566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FB364-E01C-47D3-8E94-38E0D785907D}"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107129651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FB364-E01C-47D3-8E94-38E0D785907D}"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18972249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FB364-E01C-47D3-8E94-38E0D785907D}"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12538633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FB364-E01C-47D3-8E94-38E0D785907D}"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9A97F-1689-4209-BF83-4D10EC0EE34D}" type="slidenum">
              <a:rPr lang="en-US" smtClean="0"/>
              <a:pPr/>
              <a:t>‹#›</a:t>
            </a:fld>
            <a:endParaRPr lang="en-US"/>
          </a:p>
        </p:txBody>
      </p:sp>
    </p:spTree>
    <p:extLst>
      <p:ext uri="{BB962C8B-B14F-4D97-AF65-F5344CB8AC3E}">
        <p14:creationId xmlns:p14="http://schemas.microsoft.com/office/powerpoint/2010/main" val="5571175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8/25/2025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pPr/>
              <a:t>8/25/2025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FB364-E01C-47D3-8E94-38E0D785907D}" type="datetimeFigureOut">
              <a:rPr lang="en-US" smtClean="0"/>
              <a:pPr/>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9A97F-1689-4209-BF83-4D10EC0EE34D}" type="slidenum">
              <a:rPr lang="en-US" smtClean="0"/>
              <a:pPr/>
              <a:t>‹#›</a:t>
            </a:fld>
            <a:endParaRPr lang="en-US"/>
          </a:p>
        </p:txBody>
      </p:sp>
    </p:spTree>
    <p:extLst>
      <p:ext uri="{BB962C8B-B14F-4D97-AF65-F5344CB8AC3E}">
        <p14:creationId xmlns:p14="http://schemas.microsoft.com/office/powerpoint/2010/main" val="12108772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hyperlink" Target="https://fa.wikipedia.org/wiki/%D8%B5%D9%81%D8%AD%D9%87_%D9%87%D9%86%D8%AF-%D8%A7%D8%B3%D8%AA%D8%B1%D8%A7%D9%84%DB%8C%D8%A7" TargetMode="External"/><Relationship Id="rId13" Type="http://schemas.openxmlformats.org/officeDocument/2006/relationships/hyperlink" Target="https://fa.wikipedia.org/wiki/%D8%B9%D8%B1%D8%A7%D9%82" TargetMode="External"/><Relationship Id="rId3" Type="http://schemas.openxmlformats.org/officeDocument/2006/relationships/hyperlink" Target="https://fa.wikipedia.org/wiki/%DA%A9%D9%88%D9%87" TargetMode="External"/><Relationship Id="rId7" Type="http://schemas.openxmlformats.org/officeDocument/2006/relationships/hyperlink" Target="https://fa.wikipedia.org/wiki/%D8%B5%D9%81%D8%AD%D9%87_%D8%B9%D8%B1%D8%A8%D8%B3%D8%AA%D8%A7%D9%86" TargetMode="External"/><Relationship Id="rId12" Type="http://schemas.openxmlformats.org/officeDocument/2006/relationships/hyperlink" Target="https://fa.wikipedia.org/wiki/%D9%BE%D8%A7%DA%A9%D8%B3%D8%AA%D8%A7%D9%86" TargetMode="External"/><Relationship Id="rId2" Type="http://schemas.openxmlformats.org/officeDocument/2006/relationships/hyperlink" Target="https://fa.wikipedia.org/wiki/%D8%B2%D9%84%D8%B2%D9%84%D9%87" TargetMode="External"/><Relationship Id="rId1" Type="http://schemas.openxmlformats.org/officeDocument/2006/relationships/slideLayout" Target="../slideLayouts/slideLayout2.xml"/><Relationship Id="rId6" Type="http://schemas.openxmlformats.org/officeDocument/2006/relationships/hyperlink" Target="https://fa.wikipedia.org/wiki/%D8%B5%D9%81%D8%AD%D9%87_%D8%A7%D9%88%D8%B1%D8%A7%D8%B3%DB%8C%D8%A7" TargetMode="External"/><Relationship Id="rId11" Type="http://schemas.openxmlformats.org/officeDocument/2006/relationships/hyperlink" Target="https://fa.wikipedia.org/wiki/%D8%A7%D9%81%D8%BA%D8%A7%D9%86%D8%B3%D8%AA%D8%A7%D9%86" TargetMode="External"/><Relationship Id="rId5" Type="http://schemas.openxmlformats.org/officeDocument/2006/relationships/hyperlink" Target="https://fa.wikipedia.org/wiki/%D8%AA%DA%A9%D8%AA%D9%88%D9%86%DB%8C%DA%A9_%D8%B5%D9%81%D8%AD%D9%87%E2%80%8C%D8%A7%DB%8C" TargetMode="External"/><Relationship Id="rId10" Type="http://schemas.openxmlformats.org/officeDocument/2006/relationships/hyperlink" Target="https://fa.wikipedia.org/wiki/%D8%A7%DB%8C%D8%B1%D8%A7%D9%86" TargetMode="External"/><Relationship Id="rId4" Type="http://schemas.openxmlformats.org/officeDocument/2006/relationships/hyperlink" Target="https://fa.wikipedia.org/wiki/%D8%AF%D8%B1%D8%A7%D8%B2%DA%AF%D9%88%D8%AF%D8%A7%D9%84" TargetMode="External"/><Relationship Id="rId9" Type="http://schemas.openxmlformats.org/officeDocument/2006/relationships/hyperlink" Target="https://fa.wikipedia.org/w/index.php?title=%D8%B5%D9%81%D8%AD%D9%87_%D8%A2%D8%AF%D8%B1%DB%8C%D8%A7%D8%AA%DB%8C%DA%A9-%D8%AA%D8%B1%DA%A9%DB%8C%D9%87-%DB%8C%D9%88%D9%86%D8%A7%D9%86&amp;action=edit&amp;redlink=1"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hyperlink" Target="https://fa.wikipedia.org/wiki/%D9%BE%D9%88%D8%B3%D8%AA%D9%87_%D8%A7%D9%82%DB%8C%D8%A7%D9%86%D9%88%D8%B3%DB%8C" TargetMode="External"/><Relationship Id="rId3" Type="http://schemas.openxmlformats.org/officeDocument/2006/relationships/hyperlink" Target="https://fa.wikipedia.org/wiki/%D8%A7%DB%8C%D8%B1%D8%A7%D9%86" TargetMode="External"/><Relationship Id="rId7" Type="http://schemas.openxmlformats.org/officeDocument/2006/relationships/hyperlink" Target="https://fa.wikipedia.org/wiki/%D8%B2%D8%A7%DA%AF%D8%B1%D8%B3" TargetMode="External"/><Relationship Id="rId2" Type="http://schemas.openxmlformats.org/officeDocument/2006/relationships/hyperlink" Target="https://fa.wikipedia.org/wiki/%D8%AF%D8%B1%DB%8C%D8%A7%DB%8C_%D8%AA%D8%AA%DB%8C%D8%B3" TargetMode="External"/><Relationship Id="rId1" Type="http://schemas.openxmlformats.org/officeDocument/2006/relationships/slideLayout" Target="../slideLayouts/slideLayout2.xml"/><Relationship Id="rId6" Type="http://schemas.openxmlformats.org/officeDocument/2006/relationships/hyperlink" Target="https://fa.wikipedia.org/wiki/%D8%AE%D9%84%DB%8C%D8%AC_%D8%B9%D8%AF%D9%86" TargetMode="External"/><Relationship Id="rId5" Type="http://schemas.openxmlformats.org/officeDocument/2006/relationships/hyperlink" Target="https://fa.wikipedia.org/wiki/%D8%AF%D8%B1%DB%8C%D8%A7%DB%8C_%D8%B3%D8%B1%D8%AE" TargetMode="External"/><Relationship Id="rId4" Type="http://schemas.openxmlformats.org/officeDocument/2006/relationships/hyperlink" Target="https://fa.wikipedia.org/wiki/%D8%B3%D9%86%D9%88%D8%B2%D9%88%D8%A6%DB%8C%DA%A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wikipedia.org/w/index.php?title=%D8%B2%DB%8C%D8%B1%D8%AF%D8%B1%DB%8C%D8%A7%DB%8C%DB%8C_%D9%BE%D9%88%D9%84%D8%A7%D8%B1%DB%8C%D8%B3&amp;action=edit&amp;redlink=1" TargetMode="External"/><Relationship Id="rId2" Type="http://schemas.openxmlformats.org/officeDocument/2006/relationships/hyperlink" Target="https://fa.wikipedia.org/w/index.php?title=%D8%B2%DB%8C%D8%B1%D8%AF%D8%B1%DB%8C%D8%A7%DB%8C%DB%8C_%D8%AD%D8%A7%D9%85%D9%84_%D9%85%D9%88%D8%B4%DA%A9_%D8%A8%D8%A7%D9%84%D8%B3%D8%AA%DB%8C%DA%A9&amp;action=edit&amp;redlink=1" TargetMode="External"/><Relationship Id="rId1" Type="http://schemas.openxmlformats.org/officeDocument/2006/relationships/slideLayout" Target="../slideLayouts/slideLayout2.xml"/><Relationship Id="rId6" Type="http://schemas.openxmlformats.org/officeDocument/2006/relationships/hyperlink" Target="https://fa.wikipedia.org/wiki/%D8%B2%D9%85%DB%8C%D9%86%E2%80%8C%D8%B3%D9%86%D8%AC%DB%8C" TargetMode="External"/><Relationship Id="rId5" Type="http://schemas.openxmlformats.org/officeDocument/2006/relationships/hyperlink" Target="https://fa.wikipedia.org/wiki/%D8%A2%D8%A8%E2%80%8C%D9%86%DA%AF%D8%A7%D8%B1%DB%8C" TargetMode="External"/><Relationship Id="rId4" Type="http://schemas.openxmlformats.org/officeDocument/2006/relationships/hyperlink" Target="https://fa.wikipedia.org/wiki/%D9%86%DB%8C%D8%B1%D9%88%DB%8C_%D8%AF%D8%B1%DB%8C%D8%A7%DB%8C%DB%8C_%D8%A7%DB%8C%D8%A7%D9%84%D8%A7%D8%AA_%D9%85%D8%AA%D8%AD%D8%AF%D9%87"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0.xml"/><Relationship Id="rId4" Type="http://schemas.openxmlformats.org/officeDocument/2006/relationships/image" Target="../media/image66.JPG"/></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705" y="0"/>
            <a:ext cx="9182269" cy="3228109"/>
          </a:xfrm>
        </p:spPr>
        <p:txBody>
          <a:bodyPr/>
          <a:lstStyle/>
          <a:p>
            <a:pPr algn="ctr"/>
            <a:r>
              <a:rPr lang="fa-IR" sz="6000" b="1" dirty="0">
                <a:cs typeface="B Nazanin" pitchFamily="2" charset="-78"/>
              </a:rPr>
              <a:t>شبکه ایستگاههای دائم </a:t>
            </a:r>
            <a:r>
              <a:rPr lang="fa-IR" sz="6000" b="1" dirty="0">
                <a:latin typeface="Times New Roman" panose="02020603050405020304" pitchFamily="18" charset="0"/>
                <a:cs typeface="B Nazanin" pitchFamily="2" charset="-78"/>
              </a:rPr>
              <a:t>ژئودینامیک</a:t>
            </a:r>
            <a:r>
              <a:rPr lang="fa-IR" sz="6000" b="1" dirty="0">
                <a:cs typeface="B Nazanin" pitchFamily="2" charset="-78"/>
              </a:rPr>
              <a:t> ایران</a:t>
            </a:r>
            <a:r>
              <a:rPr lang="en-US" sz="6000" b="1" dirty="0">
                <a:cs typeface="B Nazanin" pitchFamily="2" charset="-78"/>
              </a:rPr>
              <a:t/>
            </a:r>
            <a:br>
              <a:rPr lang="en-US" sz="6000" b="1" dirty="0">
                <a:cs typeface="B Nazanin" pitchFamily="2" charset="-78"/>
              </a:rPr>
            </a:br>
            <a:r>
              <a:rPr lang="fa-IR" sz="6000" b="1" dirty="0">
                <a:cs typeface="B Nazanin" pitchFamily="2" charset="-78"/>
              </a:rPr>
              <a:t>(پردازش و نتایج)</a:t>
            </a:r>
            <a:endParaRPr lang="en-US" sz="6000" b="1" dirty="0">
              <a:cs typeface="B Nazanin" pitchFamily="2" charset="-78"/>
            </a:endParaRPr>
          </a:p>
        </p:txBody>
      </p:sp>
      <p:sp>
        <p:nvSpPr>
          <p:cNvPr id="7" name="Subtitle 6"/>
          <p:cNvSpPr>
            <a:spLocks noGrp="1"/>
          </p:cNvSpPr>
          <p:nvPr>
            <p:ph type="subTitle" idx="1"/>
          </p:nvPr>
        </p:nvSpPr>
        <p:spPr>
          <a:xfrm>
            <a:off x="1507067" y="4050833"/>
            <a:ext cx="7766936" cy="1837349"/>
          </a:xfrm>
        </p:spPr>
        <p:txBody>
          <a:bodyPr>
            <a:normAutofit/>
          </a:bodyPr>
          <a:lstStyle/>
          <a:p>
            <a:pPr algn="ctr"/>
            <a:r>
              <a:rPr lang="fa-IR" b="1" dirty="0">
                <a:cs typeface="B Nazanin" pitchFamily="2" charset="-78"/>
              </a:rPr>
              <a:t>سازمان نقشه برداری کشور</a:t>
            </a:r>
            <a:endParaRPr lang="en-US" dirty="0">
              <a:cs typeface="B Nazanin" pitchFamily="2" charset="-78"/>
            </a:endParaRPr>
          </a:p>
          <a:p>
            <a:pPr algn="ctr"/>
            <a:r>
              <a:rPr lang="fa-IR" b="1" dirty="0" smtClean="0">
                <a:cs typeface="B Nazanin" pitchFamily="2" charset="-78"/>
              </a:rPr>
              <a:t>اداره </a:t>
            </a:r>
            <a:r>
              <a:rPr lang="fa-IR" b="1" dirty="0">
                <a:cs typeface="B Nazanin" pitchFamily="2" charset="-78"/>
              </a:rPr>
              <a:t>کل نقشه‌برداری زمینی و بنیادی</a:t>
            </a:r>
            <a:endParaRPr lang="en-US" dirty="0">
              <a:cs typeface="B Nazanin" pitchFamily="2" charset="-78"/>
            </a:endParaRPr>
          </a:p>
          <a:p>
            <a:pPr algn="ctr"/>
            <a:r>
              <a:rPr lang="fa-IR" b="1" dirty="0" smtClean="0">
                <a:cs typeface="B Nazanin" pitchFamily="2" charset="-78"/>
              </a:rPr>
              <a:t>اداره ژئودزی و ژئودینامیک </a:t>
            </a:r>
            <a:endParaRPr lang="en-US" b="1" dirty="0" smtClean="0">
              <a:cs typeface="B Nazanin" pitchFamily="2" charset="-78"/>
            </a:endParaRPr>
          </a:p>
          <a:p>
            <a:pPr algn="ctr"/>
            <a:r>
              <a:rPr lang="fa-IR" b="1" dirty="0" smtClean="0">
                <a:cs typeface="B Nazanin" pitchFamily="2" charset="-78"/>
              </a:rPr>
              <a:t>تابستان 1404</a:t>
            </a:r>
            <a:endParaRPr lang="fa-IR" dirty="0">
              <a:cs typeface="B Nazanin" pitchFamily="2" charset="-78"/>
            </a:endParaRPr>
          </a:p>
        </p:txBody>
      </p:sp>
      <p:pic>
        <p:nvPicPr>
          <p:cNvPr id="8" name="Picture 7"/>
          <p:cNvPicPr/>
          <p:nvPr/>
        </p:nvPicPr>
        <p:blipFill>
          <a:blip r:embed="rId2" cstate="print"/>
          <a:srcRect/>
          <a:stretch>
            <a:fillRect/>
          </a:stretch>
        </p:blipFill>
        <p:spPr bwMode="auto">
          <a:xfrm>
            <a:off x="10725150" y="0"/>
            <a:ext cx="1466850" cy="1233055"/>
          </a:xfrm>
          <a:prstGeom prst="rect">
            <a:avLst/>
          </a:prstGeom>
          <a:noFill/>
          <a:ln w="9525">
            <a:noFill/>
            <a:miter lim="800000"/>
            <a:headEnd/>
            <a:tailEnd/>
          </a:ln>
        </p:spPr>
      </p:pic>
    </p:spTree>
    <p:extLst>
      <p:ext uri="{BB962C8B-B14F-4D97-AF65-F5344CB8AC3E}">
        <p14:creationId xmlns:p14="http://schemas.microsoft.com/office/powerpoint/2010/main" val="37723303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748145"/>
            <a:ext cx="8596668" cy="5597237"/>
          </a:xfrm>
        </p:spPr>
        <p:txBody>
          <a:bodyPr>
            <a:normAutofit fontScale="85000" lnSpcReduction="20000"/>
          </a:bodyPr>
          <a:lstStyle/>
          <a:p>
            <a:pPr algn="just" rtl="1"/>
            <a:r>
              <a:rPr lang="fa-IR" sz="2800" dirty="0">
                <a:solidFill>
                  <a:schemeClr val="tx1"/>
                </a:solidFill>
                <a:cs typeface="B Nazanin" pitchFamily="2" charset="-78"/>
              </a:rPr>
              <a:t>مدارها به شکلی تنظیم شده‌اند که در همه ساعات شبانه روز و تقریباً از همه نقاط سطح زمین، دستکم ۶ ماهواره در خط دید باشند. برای دستیابی به این موضوع، فاصله یکسانی برای ماهواره‌های موجود در مدار مشترک در نظر گرفته نشده‌است (با هم ۹۰ درجه نیستند). اگر ساده‌تر در نظر بگیریم فاصله زاویه‌ای بین بین ماهواره‌ها به شکل ۳۰، ۱۰۵، ۱۲۰، ۱۰۵ درجه است که در مجموع ۳۶۰ درجه می‌شود.</a:t>
            </a:r>
          </a:p>
          <a:p>
            <a:pPr algn="just" rtl="1"/>
            <a:r>
              <a:rPr lang="fa-IR" sz="2800" dirty="0">
                <a:solidFill>
                  <a:schemeClr val="tx1"/>
                </a:solidFill>
                <a:cs typeface="B Nazanin" pitchFamily="2" charset="-78"/>
              </a:rPr>
              <a:t>بلندی مداری حداکثر حدود ۲۰۲۰۰ کیلومتر است، یعنی شعاع مداری حداکثر ۲۶۶۰۰ کیلومتر است. هر ماهواره، در هر روز نجومی دو بار و همان مسیر قبلی را نسبت به زمین می‌پیماید. </a:t>
            </a:r>
          </a:p>
          <a:p>
            <a:pPr algn="just" rtl="1"/>
            <a:r>
              <a:rPr lang="fa-IR" sz="2800" dirty="0">
                <a:solidFill>
                  <a:schemeClr val="tx1"/>
                </a:solidFill>
                <a:cs typeface="B Nazanin" pitchFamily="2" charset="-78"/>
              </a:rPr>
              <a:t>در فوریه ۲۰۱۶، ۳۲ ماهواره در سامانه جی‌پی‌اس حضور داشتند که ۳۱ ماهواره، فعال بودند. ماهواره‌های اضافی، دقت محاسبات گیرنده‌های جی‌پی‌اس برای اندازه‌گیری‌های دقیق را افزایش می‌دهند. با افزایش شمار ماهواره‌ها چینش آن‌ها در مدارها به شکل ناهمسانی تغییر کرد. مزیت این شکل از چینش نسبت به فرم استاندارد این است که در صورت از دست رفتن یکی از ماهواره‌ها(عدم کارکرد درست)، کارایی سامانه، کاهش نمی‌یابد. با وضعیت امروزی از هر نقطه زمین و در هر زمانی در حدود ۹ ماهواره به شکل هم‌زمان در خط دید قرار دارند. این امر باعث افزایش چشمگیر اعتماد به دقت، نسبت به حضور دستکم ۴ ماهواره، برای تعیین مکان می‌شود.</a:t>
            </a:r>
            <a:br>
              <a:rPr lang="fa-IR" sz="2800" dirty="0">
                <a:solidFill>
                  <a:schemeClr val="tx1"/>
                </a:solidFill>
                <a:cs typeface="B Nazanin" pitchFamily="2" charset="-78"/>
              </a:rPr>
            </a:br>
            <a:endParaRPr lang="fa-IR" sz="2800" dirty="0">
              <a:solidFill>
                <a:schemeClr val="tx1"/>
              </a:solidFill>
              <a:cs typeface="B Nazanin" pitchFamily="2" charset="-78"/>
            </a:endParaRPr>
          </a:p>
          <a:p>
            <a:pPr algn="just" rtl="1"/>
            <a:endParaRPr lang="fa-IR" dirty="0"/>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a:cs typeface="B Nazanin" pitchFamily="2" charset="-78"/>
              </a:rPr>
              <a:t>بخش فضایی: سیگنالهای ارسال شده توسط ماهواره‌ها</a:t>
            </a:r>
          </a:p>
        </p:txBody>
      </p:sp>
      <p:sp>
        <p:nvSpPr>
          <p:cNvPr id="3" name="Content Placeholder 2"/>
          <p:cNvSpPr>
            <a:spLocks noGrp="1"/>
          </p:cNvSpPr>
          <p:nvPr>
            <p:ph idx="1"/>
          </p:nvPr>
        </p:nvSpPr>
        <p:spPr/>
        <p:txBody>
          <a:bodyPr/>
          <a:lstStyle/>
          <a:p>
            <a:endParaRPr lang="fa-IR" dirty="0"/>
          </a:p>
        </p:txBody>
      </p:sp>
      <p:pic>
        <p:nvPicPr>
          <p:cNvPr id="4" name="Picture 3" descr="GalileoEGNOS.gif"/>
          <p:cNvPicPr>
            <a:picLocks noChangeAspect="1"/>
          </p:cNvPicPr>
          <p:nvPr/>
        </p:nvPicPr>
        <p:blipFill>
          <a:blip r:embed="rId2"/>
          <a:stretch>
            <a:fillRect/>
          </a:stretch>
        </p:blipFill>
        <p:spPr>
          <a:xfrm>
            <a:off x="637309" y="2230582"/>
            <a:ext cx="8575964" cy="3874943"/>
          </a:xfrm>
          <a:prstGeom prst="rect">
            <a:avLst/>
          </a:prstGeom>
        </p:spPr>
      </p:pic>
      <p:sp>
        <p:nvSpPr>
          <p:cNvPr id="5"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17" y="823625"/>
            <a:ext cx="8596668" cy="2595460"/>
          </a:xfrm>
        </p:spPr>
        <p:txBody>
          <a:bodyPr>
            <a:noAutofit/>
          </a:bodyPr>
          <a:lstStyle/>
          <a:p>
            <a:pPr algn="just" rtl="1"/>
            <a:r>
              <a:rPr lang="fa-IR" sz="2400" dirty="0">
                <a:solidFill>
                  <a:schemeClr val="tx1"/>
                </a:solidFill>
                <a:cs typeface="B Nazanin" pitchFamily="2" charset="-78"/>
              </a:rPr>
              <a:t>در علم پردازش سیگنال و فیزیک، سیگنال به تابعی گفته می شود که اطلاعاتی پیرامون یک پدیده را با خود حمل می کند. این معنی در علم الکترونیک مفهوم بهتری به خود گرفته و اینگونه تعبیر می شود که سیگنال به یک جریان الکتریکی یا الکترومغناطیسی گفته می شود که اطلاعاتی را از یک وسیله یا شبکه به وسیله یا شبکه دیگر انتقال داده و با خود حمل می کند. در علم نقشه برداری منظور از سیگنال آن دسته از اطلاعات مفیدی است که دارای اعتبار بوده و به دست کاربر رسیده است.</a:t>
            </a:r>
          </a:p>
        </p:txBody>
      </p:sp>
      <p:sp>
        <p:nvSpPr>
          <p:cNvPr id="3" name="Text Placeholder 2"/>
          <p:cNvSpPr>
            <a:spLocks noGrp="1"/>
          </p:cNvSpPr>
          <p:nvPr>
            <p:ph type="body" idx="1"/>
          </p:nvPr>
        </p:nvSpPr>
        <p:spPr>
          <a:xfrm>
            <a:off x="677335" y="3574473"/>
            <a:ext cx="8596668" cy="2466889"/>
          </a:xfrm>
        </p:spPr>
        <p:txBody>
          <a:bodyPr/>
          <a:lstStyle/>
          <a:p>
            <a:endParaRPr lang="fa-IR" dirty="0"/>
          </a:p>
        </p:txBody>
      </p:sp>
      <p:pic>
        <p:nvPicPr>
          <p:cNvPr id="5" name="Picture 4" descr="kv2oHwT.gif"/>
          <p:cNvPicPr>
            <a:picLocks noChangeAspect="1"/>
          </p:cNvPicPr>
          <p:nvPr/>
        </p:nvPicPr>
        <p:blipFill>
          <a:blip r:embed="rId2"/>
          <a:stretch>
            <a:fillRect/>
          </a:stretch>
        </p:blipFill>
        <p:spPr>
          <a:xfrm>
            <a:off x="1634837" y="3366655"/>
            <a:ext cx="6774872" cy="3297382"/>
          </a:xfrm>
          <a:prstGeom prst="rect">
            <a:avLst/>
          </a:prstGeom>
        </p:spPr>
      </p:pic>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a:cs typeface="B Nazanin" pitchFamily="2" charset="-78"/>
              </a:rPr>
              <a:t>سیگنالهای </a:t>
            </a:r>
            <a:r>
              <a:rPr lang="en-US" sz="5400" b="1" dirty="0">
                <a:cs typeface="B Nazanin" pitchFamily="2" charset="-78"/>
              </a:rPr>
              <a:t>GPS</a:t>
            </a:r>
            <a:endParaRPr lang="fa-IR" sz="5400" b="1" dirty="0">
              <a:cs typeface="B Nazanin" pitchFamily="2" charset="-78"/>
            </a:endParaRPr>
          </a:p>
        </p:txBody>
      </p:sp>
      <p:pic>
        <p:nvPicPr>
          <p:cNvPr id="5" name="Content Placeholder 4" descr="9a4ccab94826668618eb83130cbb831a.gif"/>
          <p:cNvPicPr>
            <a:picLocks noGrp="1" noChangeAspect="1"/>
          </p:cNvPicPr>
          <p:nvPr>
            <p:ph sz="half" idx="1"/>
          </p:nvPr>
        </p:nvPicPr>
        <p:blipFill>
          <a:blip r:embed="rId2"/>
          <a:stretch>
            <a:fillRect/>
          </a:stretch>
        </p:blipFill>
        <p:spPr>
          <a:xfrm>
            <a:off x="677863" y="2532658"/>
            <a:ext cx="4183062" cy="3137297"/>
          </a:xfrm>
        </p:spPr>
      </p:pic>
      <p:pic>
        <p:nvPicPr>
          <p:cNvPr id="6" name="Content Placeholder 5" descr="Untitled.png"/>
          <p:cNvPicPr>
            <a:picLocks noGrp="1" noChangeAspect="1"/>
          </p:cNvPicPr>
          <p:nvPr>
            <p:ph sz="half" idx="2"/>
          </p:nvPr>
        </p:nvPicPr>
        <p:blipFill>
          <a:blip r:embed="rId3" cstate="print"/>
          <a:stretch>
            <a:fillRect/>
          </a:stretch>
        </p:blipFill>
        <p:spPr>
          <a:xfrm>
            <a:off x="5624946" y="2521527"/>
            <a:ext cx="3380510" cy="3089564"/>
          </a:xfrm>
          <a:prstGeom prst="rect">
            <a:avLst/>
          </a:prstGeom>
        </p:spPr>
      </p:pic>
      <p:sp>
        <p:nvSpPr>
          <p:cNvPr id="7"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119" y="990600"/>
            <a:ext cx="2895600" cy="4401205"/>
          </a:xfrm>
          <a:prstGeom prst="rect">
            <a:avLst/>
          </a:prstGeom>
          <a:noFill/>
        </p:spPr>
        <p:txBody>
          <a:bodyPr wrap="square" rtlCol="1">
            <a:spAutoFit/>
          </a:bodyPr>
          <a:lstStyle/>
          <a:p>
            <a:pPr algn="just" rtl="1"/>
            <a:r>
              <a:rPr lang="fa-IR" sz="2000" dirty="0">
                <a:latin typeface="Times New Roman" pitchFamily="18" charset="0"/>
                <a:cs typeface="B Nazanin" pitchFamily="2" charset="-78"/>
              </a:rPr>
              <a:t>این سیگنال قدیمی ترین سیگنال GPS است. دارای دو بخش است: کد (C/A) و کد دقیق P. P-code برای استفاده نظامی استفاده می‌شود، در حالی که C/A برای عموم آزاد است. سیگنال L</a:t>
            </a:r>
            <a:r>
              <a:rPr lang="en-US" sz="2000" dirty="0">
                <a:latin typeface="Times New Roman" pitchFamily="18" charset="0"/>
                <a:cs typeface="B Nazanin" pitchFamily="2" charset="-78"/>
              </a:rPr>
              <a:t>1</a:t>
            </a:r>
            <a:r>
              <a:rPr lang="fa-IR" sz="2000" dirty="0">
                <a:latin typeface="Times New Roman" pitchFamily="18" charset="0"/>
                <a:cs typeface="B Nazanin" pitchFamily="2" charset="-78"/>
              </a:rPr>
              <a:t> از فرکانس 1575.42 مگاهرتز استفاده می کند. از آنجایی که </a:t>
            </a:r>
            <a:r>
              <a:rPr lang="en-US" sz="2000" dirty="0">
                <a:latin typeface="Times New Roman" pitchFamily="18" charset="0"/>
                <a:cs typeface="B Nazanin" pitchFamily="2" charset="-78"/>
              </a:rPr>
              <a:t>L1</a:t>
            </a:r>
            <a:r>
              <a:rPr lang="fa-IR" sz="2000" dirty="0">
                <a:latin typeface="Times New Roman" pitchFamily="18" charset="0"/>
                <a:cs typeface="B Nazanin" pitchFamily="2" charset="-78"/>
              </a:rPr>
              <a:t>قدیمی ترین و شناخته شده ترین سیگنال است، حتی ارزان ترین دستگاههای GPS نیز قادر به دریافت آن هستند. با این حال، به دلیل اینکه فرکانس آن نسبتاً آهسته است، در عبور از موانع چندان مؤثر نیست.</a:t>
            </a:r>
          </a:p>
        </p:txBody>
      </p:sp>
      <p:sp>
        <p:nvSpPr>
          <p:cNvPr id="6" name="TextBox 5"/>
          <p:cNvSpPr txBox="1"/>
          <p:nvPr/>
        </p:nvSpPr>
        <p:spPr>
          <a:xfrm>
            <a:off x="4168346" y="990600"/>
            <a:ext cx="2743200" cy="4708981"/>
          </a:xfrm>
          <a:prstGeom prst="rect">
            <a:avLst/>
          </a:prstGeom>
          <a:noFill/>
        </p:spPr>
        <p:txBody>
          <a:bodyPr wrap="square" rtlCol="1">
            <a:spAutoFit/>
          </a:bodyPr>
          <a:lstStyle/>
          <a:p>
            <a:pPr algn="just" rtl="1"/>
            <a:r>
              <a:rPr lang="fa-IR" sz="2000" dirty="0">
                <a:latin typeface="Times New Roman" pitchFamily="18" charset="0"/>
                <a:cs typeface="B Nazanin" pitchFamily="2" charset="-78"/>
              </a:rPr>
              <a:t>این سیگنال بعد از سیگنال </a:t>
            </a:r>
            <a:r>
              <a:rPr lang="en-US" sz="2000" dirty="0">
                <a:latin typeface="Times New Roman" pitchFamily="18" charset="0"/>
                <a:cs typeface="B Nazanin" pitchFamily="2" charset="-78"/>
              </a:rPr>
              <a:t>L1</a:t>
            </a:r>
            <a:r>
              <a:rPr lang="fa-IR" sz="2000" dirty="0">
                <a:latin typeface="Times New Roman" pitchFamily="18" charset="0"/>
                <a:cs typeface="B Nazanin" pitchFamily="2" charset="-78"/>
              </a:rPr>
              <a:t> ایجاد شده است و دارای کد نظامی و کد استفاده غیرنظامی می‌باشد. </a:t>
            </a:r>
            <a:r>
              <a:rPr lang="en-US" sz="2000" dirty="0">
                <a:latin typeface="Times New Roman" pitchFamily="18" charset="0"/>
                <a:cs typeface="B Nazanin" pitchFamily="2" charset="-78"/>
              </a:rPr>
              <a:t>L2</a:t>
            </a:r>
            <a:r>
              <a:rPr lang="fa-IR" sz="2000" dirty="0">
                <a:latin typeface="Times New Roman" pitchFamily="18" charset="0"/>
                <a:cs typeface="B Nazanin" pitchFamily="2" charset="-78"/>
              </a:rPr>
              <a:t> از فرکانس 1227.60 مگاهرتز استفاده می کند که سریعتر از L</a:t>
            </a:r>
            <a:r>
              <a:rPr lang="en-US" sz="2000" dirty="0">
                <a:latin typeface="Times New Roman" pitchFamily="18" charset="0"/>
                <a:cs typeface="B Nazanin" pitchFamily="2" charset="-78"/>
              </a:rPr>
              <a:t>1</a:t>
            </a:r>
            <a:r>
              <a:rPr lang="fa-IR" sz="2000" dirty="0">
                <a:latin typeface="Times New Roman" pitchFamily="18" charset="0"/>
                <a:cs typeface="B Nazanin" pitchFamily="2" charset="-78"/>
              </a:rPr>
              <a:t> است. این  فرکانس موجب میشود سیگنال بهتر از موانعی مانند پوشش ابر، درختان و... عبور کند. با این حال، از آنجایی که </a:t>
            </a:r>
            <a:r>
              <a:rPr lang="en-US" sz="2000" dirty="0">
                <a:latin typeface="Times New Roman" pitchFamily="18" charset="0"/>
                <a:cs typeface="B Nazanin" pitchFamily="2" charset="-78"/>
              </a:rPr>
              <a:t>L2</a:t>
            </a:r>
            <a:r>
              <a:rPr lang="fa-IR" sz="2000" dirty="0">
                <a:latin typeface="Times New Roman" pitchFamily="18" charset="0"/>
                <a:cs typeface="B Nazanin" pitchFamily="2" charset="-78"/>
              </a:rPr>
              <a:t> جدیدتر است، زیرساخت آن هنوز کامل نشده است. به همین دلیل، نمی توان از آن به تنهایی استفاده کرد و معمولا همراه با فرکانس های </a:t>
            </a:r>
            <a:r>
              <a:rPr lang="en-US" sz="2000" dirty="0">
                <a:latin typeface="Times New Roman" pitchFamily="18" charset="0"/>
                <a:cs typeface="B Nazanin" pitchFamily="2" charset="-78"/>
              </a:rPr>
              <a:t>L1</a:t>
            </a:r>
            <a:r>
              <a:rPr lang="fa-IR" sz="2000" dirty="0">
                <a:latin typeface="Times New Roman" pitchFamily="18" charset="0"/>
                <a:cs typeface="B Nazanin" pitchFamily="2" charset="-78"/>
              </a:rPr>
              <a:t> استفاده شود</a:t>
            </a:r>
          </a:p>
        </p:txBody>
      </p:sp>
      <p:sp>
        <p:nvSpPr>
          <p:cNvPr id="7" name="TextBox 6"/>
          <p:cNvSpPr txBox="1"/>
          <p:nvPr/>
        </p:nvSpPr>
        <p:spPr>
          <a:xfrm>
            <a:off x="7135091" y="1157038"/>
            <a:ext cx="2590800" cy="3785652"/>
          </a:xfrm>
          <a:prstGeom prst="rect">
            <a:avLst/>
          </a:prstGeom>
          <a:noFill/>
        </p:spPr>
        <p:txBody>
          <a:bodyPr wrap="square" rtlCol="1">
            <a:spAutoFit/>
          </a:bodyPr>
          <a:lstStyle/>
          <a:p>
            <a:pPr algn="just" rtl="1"/>
            <a:r>
              <a:rPr lang="fa-IR" sz="2400" dirty="0">
                <a:latin typeface="Times New Roman" pitchFamily="18" charset="0"/>
                <a:cs typeface="B Nazanin" pitchFamily="2" charset="-78"/>
              </a:rPr>
              <a:t>این سیگنال، سومین سیگنال GPS است که در 1176 مگاهرتز کار می کند. با توجه به اینکه این سیگنال جدید است، هنوز برای کاربران قابل استفاده نیست اما پیش بینی می‌شود در آینده نزدیک این سیگنال نیز در اختیار کاربران قرار گیرد.</a:t>
            </a:r>
          </a:p>
        </p:txBody>
      </p:sp>
      <p:sp>
        <p:nvSpPr>
          <p:cNvPr id="8" name="TextBox 7"/>
          <p:cNvSpPr txBox="1"/>
          <p:nvPr/>
        </p:nvSpPr>
        <p:spPr>
          <a:xfrm>
            <a:off x="766119" y="53193"/>
            <a:ext cx="2895600" cy="461665"/>
          </a:xfrm>
          <a:prstGeom prst="rect">
            <a:avLst/>
          </a:prstGeom>
          <a:noFill/>
        </p:spPr>
        <p:txBody>
          <a:bodyPr wrap="square" rtlCol="1">
            <a:spAutoFit/>
          </a:bodyPr>
          <a:lstStyle/>
          <a:p>
            <a:pPr algn="ctr"/>
            <a:r>
              <a:rPr lang="en-US" sz="2400" b="1" dirty="0"/>
              <a:t>L1</a:t>
            </a:r>
            <a:endParaRPr lang="fa-IR" sz="2400" b="1" dirty="0"/>
          </a:p>
        </p:txBody>
      </p:sp>
      <p:sp>
        <p:nvSpPr>
          <p:cNvPr id="9" name="TextBox 8"/>
          <p:cNvSpPr txBox="1"/>
          <p:nvPr/>
        </p:nvSpPr>
        <p:spPr>
          <a:xfrm>
            <a:off x="4307360" y="0"/>
            <a:ext cx="2209800" cy="461665"/>
          </a:xfrm>
          <a:prstGeom prst="rect">
            <a:avLst/>
          </a:prstGeom>
          <a:noFill/>
        </p:spPr>
        <p:txBody>
          <a:bodyPr wrap="square" rtlCol="1">
            <a:spAutoFit/>
          </a:bodyPr>
          <a:lstStyle/>
          <a:p>
            <a:pPr algn="ctr"/>
            <a:r>
              <a:rPr lang="en-US" sz="2400" b="1" dirty="0"/>
              <a:t>L2</a:t>
            </a:r>
            <a:endParaRPr lang="fa-IR" sz="2400" b="1" dirty="0"/>
          </a:p>
        </p:txBody>
      </p:sp>
      <p:sp>
        <p:nvSpPr>
          <p:cNvPr id="10" name="TextBox 9"/>
          <p:cNvSpPr txBox="1"/>
          <p:nvPr/>
        </p:nvSpPr>
        <p:spPr>
          <a:xfrm>
            <a:off x="7162800" y="0"/>
            <a:ext cx="2209800" cy="461665"/>
          </a:xfrm>
          <a:prstGeom prst="rect">
            <a:avLst/>
          </a:prstGeom>
          <a:noFill/>
        </p:spPr>
        <p:txBody>
          <a:bodyPr wrap="square" rtlCol="1">
            <a:spAutoFit/>
          </a:bodyPr>
          <a:lstStyle/>
          <a:p>
            <a:pPr algn="ctr"/>
            <a:r>
              <a:rPr lang="en-US" sz="2400" b="1" dirty="0"/>
              <a:t>L5</a:t>
            </a:r>
            <a:endParaRPr lang="fa-IR" sz="2400" b="1" dirty="0"/>
          </a:p>
        </p:txBody>
      </p:sp>
      <p:sp>
        <p:nvSpPr>
          <p:cNvPr id="11"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extLst>
      <p:ext uri="{BB962C8B-B14F-4D97-AF65-F5344CB8AC3E}">
        <p14:creationId xmlns:p14="http://schemas.microsoft.com/office/powerpoint/2010/main" val="7289699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Nazanin" pitchFamily="2" charset="-78"/>
              </a:rPr>
              <a:t>بخش فضایی: اطلاعاتی که توسط سیگنالهای ماهواره‌ای ارسال میشوند</a:t>
            </a:r>
          </a:p>
        </p:txBody>
      </p:sp>
      <p:sp>
        <p:nvSpPr>
          <p:cNvPr id="3" name="Content Placeholder 2"/>
          <p:cNvSpPr>
            <a:spLocks noGrp="1"/>
          </p:cNvSpPr>
          <p:nvPr>
            <p:ph idx="1"/>
          </p:nvPr>
        </p:nvSpPr>
        <p:spPr/>
        <p:txBody>
          <a:bodyPr>
            <a:noAutofit/>
          </a:bodyPr>
          <a:lstStyle/>
          <a:p>
            <a:pPr algn="just" rtl="1"/>
            <a:r>
              <a:rPr lang="fa-IR" sz="2000" b="1" dirty="0">
                <a:latin typeface="Times New Roman" pitchFamily="18" charset="0"/>
                <a:cs typeface="B Nazanin" pitchFamily="2" charset="-78"/>
              </a:rPr>
              <a:t>فاز موج حامل: </a:t>
            </a:r>
            <a:r>
              <a:rPr lang="fa-IR" sz="2000" dirty="0">
                <a:latin typeface="Times New Roman" pitchFamily="18" charset="0"/>
                <a:cs typeface="B Nazanin" pitchFamily="2" charset="-78"/>
              </a:rPr>
              <a:t>فاز موج حامل ارسالی از سمت ماهواره‌های تعیین موقعیت سیستم </a:t>
            </a:r>
            <a:r>
              <a:rPr lang="en-US" sz="2000" dirty="0">
                <a:latin typeface="Times New Roman" pitchFamily="18" charset="0"/>
                <a:cs typeface="B Nazanin" pitchFamily="2" charset="-78"/>
              </a:rPr>
              <a:t>GPS، </a:t>
            </a:r>
            <a:r>
              <a:rPr lang="fa-IR" sz="2000" dirty="0">
                <a:latin typeface="Times New Roman" pitchFamily="18" charset="0"/>
                <a:cs typeface="B Nazanin" pitchFamily="2" charset="-78"/>
              </a:rPr>
              <a:t>یک سیگنال فرکانسی رادیویی سینوسی است که در فرکانس مشخص، از سمت ماهواره به سمت گیرنده </a:t>
            </a:r>
            <a:r>
              <a:rPr lang="en-US" sz="2000" dirty="0">
                <a:latin typeface="Times New Roman" pitchFamily="18" charset="0"/>
                <a:cs typeface="B Nazanin" pitchFamily="2" charset="-78"/>
              </a:rPr>
              <a:t>GPS/GNSS </a:t>
            </a:r>
            <a:r>
              <a:rPr lang="fa-IR" sz="2000" dirty="0">
                <a:latin typeface="Times New Roman" pitchFamily="18" charset="0"/>
                <a:cs typeface="B Nazanin" pitchFamily="2" charset="-78"/>
              </a:rPr>
              <a:t>ارسال می‌شود. فاز موج حامل در سیستم‌های </a:t>
            </a:r>
            <a:r>
              <a:rPr lang="en-US" sz="2000" dirty="0">
                <a:latin typeface="Times New Roman" pitchFamily="18" charset="0"/>
                <a:cs typeface="B Nazanin" pitchFamily="2" charset="-78"/>
              </a:rPr>
              <a:t>GPS</a:t>
            </a:r>
            <a:r>
              <a:rPr lang="fa-IR" sz="2000" dirty="0">
                <a:latin typeface="Times New Roman" pitchFamily="18" charset="0"/>
                <a:cs typeface="B Nazanin" pitchFamily="2" charset="-78"/>
              </a:rPr>
              <a:t>بصورت تعداد سیکل‌های کامل فاز ارسالی از ماهواره </a:t>
            </a:r>
            <a:r>
              <a:rPr lang="en-US" sz="2000" dirty="0">
                <a:latin typeface="Times New Roman" pitchFamily="18" charset="0"/>
                <a:cs typeface="B Nazanin" pitchFamily="2" charset="-78"/>
              </a:rPr>
              <a:t>GPS، </a:t>
            </a:r>
            <a:r>
              <a:rPr lang="fa-IR" sz="2000" dirty="0">
                <a:latin typeface="Times New Roman" pitchFamily="18" charset="0"/>
                <a:cs typeface="B Nazanin" pitchFamily="2" charset="-78"/>
              </a:rPr>
              <a:t>شمارش می‌گردد.</a:t>
            </a:r>
          </a:p>
          <a:p>
            <a:pPr algn="just" rtl="1"/>
            <a:r>
              <a:rPr lang="fa-IR" sz="2000" b="1" dirty="0">
                <a:latin typeface="Times New Roman" pitchFamily="18" charset="0"/>
                <a:cs typeface="B Nazanin" pitchFamily="2" charset="-78"/>
              </a:rPr>
              <a:t>کد فاصله یابی:</a:t>
            </a:r>
            <a:r>
              <a:rPr lang="fa-IR" sz="2000" dirty="0">
                <a:latin typeface="Times New Roman" pitchFamily="18" charset="0"/>
                <a:cs typeface="B Nazanin" pitchFamily="2" charset="-78"/>
              </a:rPr>
              <a:t>یک مجموعه‌ای از 0 و 1 است که اجازه‌ی محاسبه‌ی زمان سیر موج سیگنال ماکروویو از ماهواره تا گیرنده را می‌دهد. به این مجموعه، دنباله‌ی نویز شبه تصادفی    </a:t>
            </a:r>
            <a:r>
              <a:rPr lang="en-US" dirty="0">
                <a:latin typeface="Times New Roman" pitchFamily="18" charset="0"/>
                <a:cs typeface="B Nazanin" pitchFamily="2" charset="-78"/>
              </a:rPr>
              <a:t>Pseudo-Random Noise </a:t>
            </a:r>
            <a:r>
              <a:rPr lang="fa-IR" sz="2000" dirty="0">
                <a:latin typeface="Times New Roman" pitchFamily="18" charset="0"/>
                <a:cs typeface="B Nazanin" pitchFamily="2" charset="-78"/>
              </a:rPr>
              <a:t>یا کدهای </a:t>
            </a:r>
            <a:r>
              <a:rPr lang="en-US" sz="2000" dirty="0">
                <a:latin typeface="Times New Roman" pitchFamily="18" charset="0"/>
                <a:cs typeface="B Nazanin" pitchFamily="2" charset="-78"/>
              </a:rPr>
              <a:t>PRN </a:t>
            </a:r>
            <a:r>
              <a:rPr lang="fa-IR" sz="2000" dirty="0">
                <a:latin typeface="Times New Roman" pitchFamily="18" charset="0"/>
                <a:cs typeface="B Nazanin" pitchFamily="2" charset="-78"/>
              </a:rPr>
              <a:t>می‌گویند. این کدها برای هر ماهواره مقدار منحصر به فردی دارند.</a:t>
            </a:r>
          </a:p>
          <a:p>
            <a:pPr algn="just" rtl="1"/>
            <a:r>
              <a:rPr lang="fa-IR" sz="2000" b="1" dirty="0">
                <a:latin typeface="Times New Roman" pitchFamily="18" charset="0"/>
                <a:cs typeface="B Nazanin" pitchFamily="2" charset="-78"/>
              </a:rPr>
              <a:t>داده‌های ناوبری: </a:t>
            </a:r>
            <a:r>
              <a:rPr lang="fa-IR" sz="2000" dirty="0">
                <a:latin typeface="Times New Roman" pitchFamily="18" charset="0"/>
                <a:cs typeface="B Nazanin" pitchFamily="2" charset="-78"/>
              </a:rPr>
              <a:t>یک پیام رمزنگاری شده باینری است که اطلاعاتی تحت عنوان پارامترهای کپلری، موقعیت ماهواره و سرعت آن‌ها بصورت افمریز‌های ماهواره، پارامترهای بایاس ساعت ماهواره، آلمانک</a:t>
            </a:r>
            <a:r>
              <a:rPr lang="en-US" sz="2000" dirty="0">
                <a:latin typeface="Times New Roman" pitchFamily="18" charset="0"/>
                <a:cs typeface="B Nazanin" pitchFamily="2" charset="-78"/>
              </a:rPr>
              <a:t>، </a:t>
            </a:r>
            <a:r>
              <a:rPr lang="fa-IR" sz="2000" dirty="0">
                <a:latin typeface="Times New Roman" pitchFamily="18" charset="0"/>
                <a:cs typeface="B Nazanin" pitchFamily="2" charset="-78"/>
              </a:rPr>
              <a:t>وضعیت سلامت ماهواره و سایر اطلاعات تکمیلی را تولید می‌کند.</a:t>
            </a:r>
            <a:br>
              <a:rPr lang="fa-IR" sz="2000" dirty="0">
                <a:latin typeface="Times New Roman" pitchFamily="18" charset="0"/>
                <a:cs typeface="B Nazanin" pitchFamily="2" charset="-78"/>
              </a:rPr>
            </a:br>
            <a:r>
              <a:rPr lang="fa-IR" sz="2000" dirty="0">
                <a:latin typeface="Times New Roman" pitchFamily="18" charset="0"/>
                <a:cs typeface="B Nazanin" pitchFamily="2" charset="-78"/>
              </a:rPr>
              <a:t>این مقادیر، با استفاده از یک مدولاسیون خاص روی سیگنال‌های ارسال شده از سمت </a:t>
            </a:r>
            <a:r>
              <a:rPr lang="en-US" sz="2000" dirty="0">
                <a:latin typeface="Times New Roman" pitchFamily="18" charset="0"/>
                <a:cs typeface="B Nazanin" pitchFamily="2" charset="-78"/>
              </a:rPr>
              <a:t>GPS، </a:t>
            </a:r>
            <a:r>
              <a:rPr lang="fa-IR" sz="2000" dirty="0">
                <a:latin typeface="Times New Roman" pitchFamily="18" charset="0"/>
                <a:cs typeface="B Nazanin" pitchFamily="2" charset="-78"/>
              </a:rPr>
              <a:t>سوار می‌شوند.</a:t>
            </a:r>
          </a:p>
          <a:p>
            <a:pPr algn="just" rtl="1"/>
            <a:endParaRPr lang="fa-IR" sz="2000" dirty="0">
              <a:latin typeface="Times New Roman" pitchFamily="18" charset="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jpg"/>
          <p:cNvPicPr>
            <a:picLocks noChangeAspect="1"/>
          </p:cNvPicPr>
          <p:nvPr/>
        </p:nvPicPr>
        <p:blipFill>
          <a:blip r:embed="rId2" cstate="print"/>
          <a:stretch>
            <a:fillRect/>
          </a:stretch>
        </p:blipFill>
        <p:spPr>
          <a:xfrm>
            <a:off x="512619" y="0"/>
            <a:ext cx="8645236" cy="6483927"/>
          </a:xfrm>
          <a:prstGeom prst="rect">
            <a:avLst/>
          </a:prstGeom>
        </p:spPr>
      </p:pic>
      <p:sp>
        <p:nvSpPr>
          <p:cNvPr id="3"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b="1" dirty="0">
                <a:cs typeface="B Nazanin" pitchFamily="2" charset="-78"/>
              </a:rPr>
              <a:t>بخش کنترل</a:t>
            </a:r>
          </a:p>
        </p:txBody>
      </p:sp>
      <p:sp>
        <p:nvSpPr>
          <p:cNvPr id="3" name="Content Placeholder 2"/>
          <p:cNvSpPr>
            <a:spLocks noGrp="1"/>
          </p:cNvSpPr>
          <p:nvPr>
            <p:ph idx="1"/>
          </p:nvPr>
        </p:nvSpPr>
        <p:spPr/>
        <p:txBody>
          <a:bodyPr/>
          <a:lstStyle/>
          <a:p>
            <a:pPr algn="just" rtl="1"/>
            <a:r>
              <a:rPr lang="fa-IR" sz="3200" dirty="0">
                <a:latin typeface="Times New Roman" pitchFamily="18" charset="0"/>
                <a:cs typeface="B Nazanin" pitchFamily="2" charset="-78"/>
              </a:rPr>
              <a:t>این بخش شامل ایستگاه‌های کنترل زمینی است که دارای مختصات معلوم هستند و موقعیت آن‌ها از طریق روش‌های کلاسیک تعیین موقعیت بدست آمده‌است. </a:t>
            </a:r>
          </a:p>
          <a:p>
            <a:pPr algn="just" rtl="1"/>
            <a:r>
              <a:rPr lang="fa-IR" sz="3200" dirty="0">
                <a:latin typeface="Times New Roman" pitchFamily="18" charset="0"/>
                <a:cs typeface="B Nazanin" pitchFamily="2" charset="-78"/>
              </a:rPr>
              <a:t>شمار ایستگاههای کنترل زمینی پیشتر 5 عدد بود که ایستگاه اصلی آن در ایالت کلرادو اسپرینگ ایالات متحده قرار داشت.</a:t>
            </a:r>
          </a:p>
          <a:p>
            <a:pPr algn="just" rtl="1"/>
            <a:r>
              <a:rPr lang="fa-IR" sz="3200" dirty="0">
                <a:latin typeface="Times New Roman" pitchFamily="18" charset="0"/>
                <a:cs typeface="B Nazanin" pitchFamily="2" charset="-78"/>
              </a:rPr>
              <a:t>تعداد این نقاط کنترل زمینی اکنون به حدود 12 ایستگاه رسیده است</a:t>
            </a:r>
          </a:p>
          <a:p>
            <a:pPr algn="r" rtl="1"/>
            <a:endParaRPr lang="fa-IR" dirty="0"/>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sz="quarter" idx="13"/>
          </p:nvPr>
        </p:nvSpPr>
        <p:spPr>
          <a:xfrm>
            <a:off x="1255303" y="5696527"/>
            <a:ext cx="7224524" cy="381000"/>
          </a:xfrm>
        </p:spPr>
        <p:txBody>
          <a:bodyPr/>
          <a:lstStyle/>
          <a:p>
            <a:pPr algn="ctr"/>
            <a:r>
              <a:rPr lang="fa-IR" sz="1800" b="1" dirty="0">
                <a:solidFill>
                  <a:schemeClr val="tx1"/>
                </a:solidFill>
                <a:cs typeface="B Nazanin" pitchFamily="2" charset="-78"/>
              </a:rPr>
              <a:t>نقشه پراکندگی ایستگاههای کنترل زمینی </a:t>
            </a:r>
          </a:p>
        </p:txBody>
      </p:sp>
      <p:pic>
        <p:nvPicPr>
          <p:cNvPr id="5" name="Picture 4" descr="map.png"/>
          <p:cNvPicPr>
            <a:picLocks noChangeAspect="1"/>
          </p:cNvPicPr>
          <p:nvPr/>
        </p:nvPicPr>
        <p:blipFill>
          <a:blip r:embed="rId2"/>
          <a:stretch>
            <a:fillRect/>
          </a:stretch>
        </p:blipFill>
        <p:spPr>
          <a:xfrm>
            <a:off x="651164" y="670214"/>
            <a:ext cx="8534399" cy="4927022"/>
          </a:xfrm>
          <a:prstGeom prst="rect">
            <a:avLst/>
          </a:prstGeom>
        </p:spPr>
      </p:pic>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موقعیت مکانی نقاط کنترل زمینی</a:t>
            </a:r>
          </a:p>
        </p:txBody>
      </p:sp>
      <p:sp>
        <p:nvSpPr>
          <p:cNvPr id="3" name="Content Placeholder 2"/>
          <p:cNvSpPr>
            <a:spLocks noGrp="1"/>
          </p:cNvSpPr>
          <p:nvPr>
            <p:ph idx="1"/>
          </p:nvPr>
        </p:nvSpPr>
        <p:spPr/>
        <p:txBody>
          <a:bodyPr>
            <a:noAutofit/>
          </a:bodyPr>
          <a:lstStyle/>
          <a:p>
            <a:pPr algn="just" rtl="1"/>
            <a:r>
              <a:rPr lang="fa-IR" sz="2400" dirty="0">
                <a:latin typeface="Times New Roman" pitchFamily="18" charset="0"/>
                <a:cs typeface="B Nazanin" pitchFamily="2" charset="-78"/>
              </a:rPr>
              <a:t>پایگاه هوایی </a:t>
            </a:r>
            <a:r>
              <a:rPr lang="en-US" sz="2400" dirty="0" err="1">
                <a:latin typeface="Times New Roman" pitchFamily="18" charset="0"/>
                <a:cs typeface="B Nazanin" pitchFamily="2" charset="-78"/>
              </a:rPr>
              <a:t>Schriever</a:t>
            </a:r>
            <a:r>
              <a:rPr lang="fa-IR" sz="2400" dirty="0">
                <a:latin typeface="Times New Roman" pitchFamily="18" charset="0"/>
                <a:cs typeface="B Nazanin" pitchFamily="2" charset="-78"/>
              </a:rPr>
              <a:t>در کلرادو، به عنوان ایستگاه کنترل اصلی ایفای نقش می‌کند.</a:t>
            </a:r>
          </a:p>
          <a:p>
            <a:pPr algn="just" rtl="1"/>
            <a:r>
              <a:rPr lang="fa-IR" sz="2400" dirty="0">
                <a:latin typeface="Times New Roman" pitchFamily="18" charset="0"/>
                <a:cs typeface="B Nazanin" pitchFamily="2" charset="-78"/>
              </a:rPr>
              <a:t>جزیره استوایی </a:t>
            </a:r>
            <a:r>
              <a:rPr lang="en-US" sz="2400" dirty="0">
                <a:latin typeface="Times New Roman" pitchFamily="18" charset="0"/>
                <a:cs typeface="B Nazanin" pitchFamily="2" charset="-78"/>
              </a:rPr>
              <a:t>Ascension</a:t>
            </a:r>
            <a:r>
              <a:rPr lang="fa-IR" sz="2400" dirty="0">
                <a:latin typeface="Times New Roman" pitchFamily="18" charset="0"/>
                <a:cs typeface="B Nazanin" pitchFamily="2" charset="-78"/>
              </a:rPr>
              <a:t>در اقیانوس اطلس جنوبی، دماغه کاناورال در فلوریدا، جزیره مرجانی دیه‌گو گارسیا واقع در اقیانوس هند و جزیره </a:t>
            </a:r>
            <a:r>
              <a:rPr lang="en-US" sz="2400" dirty="0">
                <a:latin typeface="Times New Roman" pitchFamily="18" charset="0"/>
                <a:cs typeface="B Nazanin" pitchFamily="2" charset="-78"/>
              </a:rPr>
              <a:t>Kwajalein</a:t>
            </a:r>
            <a:r>
              <a:rPr lang="fa-IR" sz="2400" dirty="0">
                <a:latin typeface="Times New Roman" pitchFamily="18" charset="0"/>
                <a:cs typeface="B Nazanin" pitchFamily="2" charset="-78"/>
              </a:rPr>
              <a:t>در اقیانوس آرام  نیز به عنوان ایستگاه آنتن زمینی (فرستنده) عمل می‌کنند.</a:t>
            </a:r>
          </a:p>
          <a:p>
            <a:pPr algn="just" rtl="1"/>
            <a:r>
              <a:rPr lang="fa-IR" sz="2400" dirty="0">
                <a:latin typeface="Times New Roman" pitchFamily="18" charset="0"/>
                <a:cs typeface="B Nazanin" pitchFamily="2" charset="-78"/>
              </a:rPr>
              <a:t>ایستگاه‌های پایش (گیرنده) در ابتدا ایستگاههای بالا درنظر گرفته شدند اما در سال 2005 ایستگاه‌های جدیدی در آرژانتین، بحرین، انگلستان، اکوآدور، واشنگتن دی سی و استرالیا به آن‌ها اضافه شد.لازم به ذکر است که یک ایستگاه کنترل اصلی موقتی پشتيبان در نزدیکی واشنگتن دی سی قرار دارد. یک ایستگاه کنترل اصلی جانشین دائمی نیز در پایگاه هوایی</a:t>
            </a:r>
            <a:r>
              <a:rPr lang="en-US" sz="2400" dirty="0">
                <a:latin typeface="Times New Roman" pitchFamily="18" charset="0"/>
                <a:cs typeface="B Nazanin" pitchFamily="2" charset="-78"/>
              </a:rPr>
              <a:t> </a:t>
            </a:r>
            <a:r>
              <a:rPr lang="en-US" sz="2400" dirty="0" err="1">
                <a:latin typeface="Times New Roman" pitchFamily="18" charset="0"/>
                <a:cs typeface="B Nazanin" pitchFamily="2" charset="-78"/>
              </a:rPr>
              <a:t>Vanderberg</a:t>
            </a:r>
            <a:r>
              <a:rPr lang="fa-IR" sz="2400" dirty="0">
                <a:latin typeface="Times New Roman" pitchFamily="18" charset="0"/>
                <a:cs typeface="B Nazanin" pitchFamily="2" charset="-78"/>
              </a:rPr>
              <a:t> ایالت کالیفرنیا در دست احداث است.</a:t>
            </a: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000" b="1" dirty="0">
                <a:cs typeface="B Nazanin" pitchFamily="2" charset="-78"/>
              </a:rPr>
              <a:t>بخش اول:</a:t>
            </a:r>
          </a:p>
        </p:txBody>
      </p:sp>
      <p:pic>
        <p:nvPicPr>
          <p:cNvPr id="5" name="Picture Placeholder 4" descr="gps.jpg"/>
          <p:cNvPicPr>
            <a:picLocks noGrp="1" noChangeAspect="1"/>
          </p:cNvPicPr>
          <p:nvPr>
            <p:ph type="pic" idx="1"/>
          </p:nvPr>
        </p:nvPicPr>
        <p:blipFill>
          <a:blip r:embed="rId3"/>
          <a:srcRect t="12532" b="12532"/>
          <a:stretch>
            <a:fillRect/>
          </a:stretch>
        </p:blipFill>
        <p:spPr/>
      </p:pic>
      <p:sp>
        <p:nvSpPr>
          <p:cNvPr id="4" name="Text Placeholder 3"/>
          <p:cNvSpPr>
            <a:spLocks noGrp="1"/>
          </p:cNvSpPr>
          <p:nvPr>
            <p:ph type="body" sz="half" idx="2"/>
          </p:nvPr>
        </p:nvSpPr>
        <p:spPr/>
        <p:txBody>
          <a:bodyPr>
            <a:noAutofit/>
          </a:bodyPr>
          <a:lstStyle/>
          <a:p>
            <a:pPr algn="ctr"/>
            <a:r>
              <a:rPr lang="fa-IR" sz="4000" b="1" dirty="0">
                <a:cs typeface="B Nazanin" pitchFamily="2" charset="-78"/>
              </a:rPr>
              <a:t>سیستمهای تعیین موقعیت ماهواره‌ای</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800" b="1" dirty="0">
                <a:cs typeface="B Nazanin" pitchFamily="2" charset="-78"/>
              </a:rPr>
              <a:t>وظایف نقاط کنترل زمینی</a:t>
            </a:r>
          </a:p>
        </p:txBody>
      </p:sp>
      <p:sp>
        <p:nvSpPr>
          <p:cNvPr id="3" name="Content Placeholder 2"/>
          <p:cNvSpPr>
            <a:spLocks noGrp="1"/>
          </p:cNvSpPr>
          <p:nvPr>
            <p:ph idx="1"/>
          </p:nvPr>
        </p:nvSpPr>
        <p:spPr/>
        <p:txBody>
          <a:bodyPr>
            <a:normAutofit fontScale="92500"/>
          </a:bodyPr>
          <a:lstStyle/>
          <a:p>
            <a:pPr algn="just" rtl="1"/>
            <a:r>
              <a:rPr lang="fa-IR" dirty="0"/>
              <a:t> </a:t>
            </a:r>
            <a:r>
              <a:rPr lang="fa-IR" sz="2400" dirty="0">
                <a:cs typeface="B Nazanin" pitchFamily="2" charset="-78"/>
              </a:rPr>
              <a:t>ایستگاه‌های پایش مدام در حال رهگیری سیگنال‌های ناوبری از همه ماهواره‌ها بوده و دائماً این داده‌ها را به منظور پردازش، به ایستگاه کنترل اصلی ارسال می‌کنند. ایستگاه کنترل اصلی محاسبات مربوط به پیش‌بینی موقعیت مدار را برای هر ماهواره در صورت فلکی و نیز محاسبات مربوط به تصحیحات ساعت‌های ماهواره‌ها را انجام می‌دهد.</a:t>
            </a:r>
          </a:p>
          <a:p>
            <a:pPr algn="just" rtl="1"/>
            <a:r>
              <a:rPr lang="fa-IR" sz="2400" dirty="0">
                <a:cs typeface="B Nazanin" pitchFamily="2" charset="-78"/>
              </a:rPr>
              <a:t>ایستگاه کنترل اصلی، داده‌های ساعت و مدار به‌روزرساني شده فوق‌الذکر را به چهار ایستگاه آنتن زمینی ارسال می‌کند. سپس این داده‌ها به منظور حفظ دقت سیستم روزی سه بار از این ایستگاه‌ها به هر ماهواره ارسال می‌شوند. ایستگاه‌های زمینی همچنین دستورات (رایانه‌ای) را به منظور مدیریت روزمره، به‌روزرسانی نرم‌افزار و تنظیمات مدار به ماهواره‌ها ارسال می‌کنند.</a:t>
            </a:r>
          </a:p>
          <a:p>
            <a:pPr algn="just" rtl="1"/>
            <a:r>
              <a:rPr lang="fa-IR" sz="2400" dirty="0">
                <a:cs typeface="B Nazanin" pitchFamily="2" charset="-78"/>
              </a:rPr>
              <a:t>هر ماهواره همیشه در میدان دید حداقل دو ایستگاه زمینی و معمولاً در میدان دید سه ایستگاه زمینی می‌باشد.</a:t>
            </a:r>
          </a:p>
          <a:p>
            <a:pPr algn="just" rtl="1"/>
            <a:endParaRPr lang="fa-IR" sz="2400" dirty="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200" b="1" dirty="0">
                <a:cs typeface="B Nazanin" pitchFamily="2" charset="-78"/>
              </a:rPr>
              <a:t>بخش کاربران سیستم تعیین موقعیت جهانی</a:t>
            </a:r>
          </a:p>
        </p:txBody>
      </p:sp>
      <p:pic>
        <p:nvPicPr>
          <p:cNvPr id="5" name="Content Placeholder 4" descr="images.jpg"/>
          <p:cNvPicPr>
            <a:picLocks noGrp="1" noChangeAspect="1"/>
          </p:cNvPicPr>
          <p:nvPr>
            <p:ph idx="1"/>
          </p:nvPr>
        </p:nvPicPr>
        <p:blipFill>
          <a:blip r:embed="rId2"/>
          <a:stretch>
            <a:fillRect/>
          </a:stretch>
        </p:blipFill>
        <p:spPr>
          <a:xfrm>
            <a:off x="5195455" y="1565563"/>
            <a:ext cx="3491345" cy="4003963"/>
          </a:xfrm>
        </p:spPr>
      </p:pic>
      <p:sp>
        <p:nvSpPr>
          <p:cNvPr id="4" name="Text Placeholder 3"/>
          <p:cNvSpPr>
            <a:spLocks noGrp="1"/>
          </p:cNvSpPr>
          <p:nvPr>
            <p:ph type="body" sz="half" idx="2"/>
          </p:nvPr>
        </p:nvSpPr>
        <p:spPr/>
        <p:txBody>
          <a:bodyPr/>
          <a:lstStyle/>
          <a:p>
            <a:pPr algn="r" rtl="1"/>
            <a:r>
              <a:rPr lang="fa-IR" sz="2000" dirty="0">
                <a:cs typeface="B Nazanin" pitchFamily="2" charset="-78"/>
              </a:rPr>
              <a:t>آخرین بخش از سامانه جی‌پی‌اس، قسمتِ کاربران سامانه است که خود شامل دو بخش است: </a:t>
            </a:r>
          </a:p>
          <a:p>
            <a:pPr algn="r" rtl="1"/>
            <a:r>
              <a:rPr lang="fa-IR" sz="2000" dirty="0">
                <a:cs typeface="B Nazanin" pitchFamily="2" charset="-78"/>
              </a:rPr>
              <a:t>- آنتن دریافت‌کننده اطلاعات ارسالی از ماهواره‌ها</a:t>
            </a:r>
          </a:p>
          <a:p>
            <a:pPr algn="r" rtl="1"/>
            <a:r>
              <a:rPr lang="fa-IR" sz="2000" dirty="0">
                <a:cs typeface="B Nazanin" pitchFamily="2" charset="-78"/>
              </a:rPr>
              <a:t>- گیرنده (پردازش‌کننده اطلاعات دریافتی و تعیین‌کننده موقعیت محل آنتن)</a:t>
            </a:r>
          </a:p>
          <a:p>
            <a:endParaRPr lang="fa-IR" dirty="0"/>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sz="quarter" idx="13"/>
          </p:nvPr>
        </p:nvSpPr>
        <p:spPr>
          <a:xfrm>
            <a:off x="677332" y="4221018"/>
            <a:ext cx="8596669" cy="514248"/>
          </a:xfrm>
        </p:spPr>
        <p:txBody>
          <a:bodyPr/>
          <a:lstStyle/>
          <a:p>
            <a:pPr algn="ctr"/>
            <a:r>
              <a:rPr lang="fa-IR" sz="4000" b="1" dirty="0">
                <a:cs typeface="B Nazanin" pitchFamily="2" charset="-78"/>
              </a:rPr>
              <a:t>بخش سوم</a:t>
            </a:r>
          </a:p>
        </p:txBody>
      </p:sp>
      <p:sp>
        <p:nvSpPr>
          <p:cNvPr id="4" name="Text Placeholder 3"/>
          <p:cNvSpPr>
            <a:spLocks noGrp="1"/>
          </p:cNvSpPr>
          <p:nvPr>
            <p:ph type="body" idx="1"/>
          </p:nvPr>
        </p:nvSpPr>
        <p:spPr>
          <a:xfrm>
            <a:off x="677335" y="4887666"/>
            <a:ext cx="8596668" cy="1513914"/>
          </a:xfrm>
        </p:spPr>
        <p:txBody>
          <a:bodyPr>
            <a:normAutofit/>
          </a:bodyPr>
          <a:lstStyle/>
          <a:p>
            <a:pPr algn="ctr"/>
            <a:r>
              <a:rPr lang="fa-IR" sz="3600" b="1" dirty="0">
                <a:cs typeface="B Nazanin" pitchFamily="2" charset="-78"/>
              </a:rPr>
              <a:t>خطاهای تعیین موقعیت ماهواره‌ای</a:t>
            </a:r>
          </a:p>
        </p:txBody>
      </p:sp>
      <p:pic>
        <p:nvPicPr>
          <p:cNvPr id="5" name="Picture 4" descr="gps_errors_03.jpg"/>
          <p:cNvPicPr>
            <a:picLocks noChangeAspect="1"/>
          </p:cNvPicPr>
          <p:nvPr/>
        </p:nvPicPr>
        <p:blipFill>
          <a:blip r:embed="rId2"/>
          <a:stretch>
            <a:fillRect/>
          </a:stretch>
        </p:blipFill>
        <p:spPr>
          <a:xfrm>
            <a:off x="1066800" y="360218"/>
            <a:ext cx="7910945" cy="367145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a:cs typeface="B Nazanin" pitchFamily="2" charset="-78"/>
              </a:rPr>
              <a:t>انواع خطاها</a:t>
            </a:r>
          </a:p>
        </p:txBody>
      </p:sp>
      <p:sp>
        <p:nvSpPr>
          <p:cNvPr id="3" name="Content Placeholder 2"/>
          <p:cNvSpPr>
            <a:spLocks noGrp="1"/>
          </p:cNvSpPr>
          <p:nvPr>
            <p:ph idx="1"/>
          </p:nvPr>
        </p:nvSpPr>
        <p:spPr/>
        <p:txBody>
          <a:bodyPr>
            <a:normAutofit fontScale="85000" lnSpcReduction="10000"/>
          </a:bodyPr>
          <a:lstStyle/>
          <a:p>
            <a:pPr algn="just" rtl="1"/>
            <a:r>
              <a:rPr lang="fa-IR" sz="2800" dirty="0">
                <a:latin typeface="Times New Roman" pitchFamily="18" charset="0"/>
                <a:cs typeface="B Nazanin" pitchFamily="2" charset="-78"/>
              </a:rPr>
              <a:t>گیرنده های جی پی اس/جی ان اس اس در واقع با استفاده از اندازه گیری فاصله بین گیرنده تا ماهواره های جی پی اس/جی ان اس اس و دانستن موقعیت ماهواره‌های موجود روی مدارات مختلف با استفاده از اطلاعات دقیقی که ماهواره ها منتشر میکنند (مانند افمریزهای دقیق)، موقعیت گیرنده های زمینی را محاسبه می کنند.در محاسبه ی این فاصله هندسی، عوامل مختلفی موثر هستند که هرکدام می توانند به نوبه خود باعث ایجاد یکسری خطاها در محاسبه موقعیت گیرنده شوند.گیرنده های جی پی اس بدون اعمال تصحیحات (اطمینان از صحت بالای گیرنده)، در بهترین حالت می توانند دقتی در حد 3 متر یا بهتر در افق داشته باشند و در اندازه گیری های قائم، می توان با استفاده از گیرنده های </a:t>
            </a:r>
            <a:r>
              <a:rPr lang="en-US" sz="2800" dirty="0">
                <a:latin typeface="Times New Roman" pitchFamily="18" charset="0"/>
                <a:cs typeface="B Nazanin" pitchFamily="2" charset="-78"/>
              </a:rPr>
              <a:t>GNSS </a:t>
            </a:r>
            <a:r>
              <a:rPr lang="fa-IR" sz="2800" dirty="0">
                <a:latin typeface="Times New Roman" pitchFamily="18" charset="0"/>
                <a:cs typeface="B Nazanin" pitchFamily="2" charset="-78"/>
              </a:rPr>
              <a:t>به دقتی در حد 5 متر یا بهتر در 95 درصد مواقع رسید. (خطاهای موقعیت </a:t>
            </a:r>
            <a:r>
              <a:rPr lang="en-US" sz="2800" dirty="0">
                <a:latin typeface="Times New Roman" pitchFamily="18" charset="0"/>
                <a:cs typeface="B Nazanin" pitchFamily="2" charset="-78"/>
              </a:rPr>
              <a:t>GPS </a:t>
            </a:r>
            <a:r>
              <a:rPr lang="fa-IR" sz="2800" dirty="0">
                <a:latin typeface="Times New Roman" pitchFamily="18" charset="0"/>
                <a:cs typeface="B Nazanin" pitchFamily="2" charset="-78"/>
              </a:rPr>
              <a:t>همیشه از نظر ارتفاعی تقریباً 1.5 تا 2 برابر اندازه گیری های افقی هستند.)</a:t>
            </a:r>
          </a:p>
          <a:p>
            <a:pPr algn="r" rtl="1"/>
            <a:endParaRPr lang="en-US" sz="3200" b="1" dirty="0">
              <a:latin typeface="Times New Roman" pitchFamily="18" charset="0"/>
              <a:cs typeface="B Nazanin" pitchFamily="2" charset="-78"/>
            </a:endParaRPr>
          </a:p>
          <a:p>
            <a:pPr algn="r" rtl="1"/>
            <a:endParaRPr lang="fa-IR" dirty="0"/>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اختلالات اتمسفری</a:t>
            </a:r>
            <a:endParaRPr lang="fa-IR" dirty="0"/>
          </a:p>
        </p:txBody>
      </p:sp>
      <p:pic>
        <p:nvPicPr>
          <p:cNvPr id="5" name="Content Placeholder 4" descr="atmospheric_effects.png"/>
          <p:cNvPicPr>
            <a:picLocks noGrp="1" noChangeAspect="1"/>
          </p:cNvPicPr>
          <p:nvPr>
            <p:ph sz="half" idx="1"/>
          </p:nvPr>
        </p:nvPicPr>
        <p:blipFill>
          <a:blip r:embed="rId2"/>
          <a:stretch>
            <a:fillRect/>
          </a:stretch>
        </p:blipFill>
        <p:spPr>
          <a:xfrm>
            <a:off x="706581" y="2161308"/>
            <a:ext cx="4405745" cy="3934691"/>
          </a:xfrm>
        </p:spPr>
      </p:pic>
      <p:sp>
        <p:nvSpPr>
          <p:cNvPr id="4" name="Content Placeholder 3"/>
          <p:cNvSpPr>
            <a:spLocks noGrp="1"/>
          </p:cNvSpPr>
          <p:nvPr>
            <p:ph sz="half" idx="2"/>
          </p:nvPr>
        </p:nvSpPr>
        <p:spPr>
          <a:xfrm>
            <a:off x="5339351" y="2146735"/>
            <a:ext cx="4184034" cy="3880773"/>
          </a:xfrm>
        </p:spPr>
        <p:txBody>
          <a:bodyPr>
            <a:noAutofit/>
          </a:bodyPr>
          <a:lstStyle/>
          <a:p>
            <a:pPr algn="just" rtl="1"/>
            <a:r>
              <a:rPr lang="fa-IR" sz="2000" dirty="0">
                <a:latin typeface="Times New Roman" pitchFamily="18" charset="0"/>
                <a:cs typeface="B Nazanin" pitchFamily="2" charset="-78"/>
              </a:rPr>
              <a:t>تروپوسفر و یونوسفر می توانند سرعت انتشار سیگنال ماهواره های </a:t>
            </a:r>
            <a:r>
              <a:rPr lang="en-US" sz="2000" dirty="0">
                <a:latin typeface="Times New Roman" pitchFamily="18" charset="0"/>
                <a:cs typeface="B Nazanin" pitchFamily="2" charset="-78"/>
              </a:rPr>
              <a:t>GPS</a:t>
            </a:r>
            <a:r>
              <a:rPr lang="fa-IR" sz="2000" dirty="0">
                <a:latin typeface="Times New Roman" pitchFamily="18" charset="0"/>
                <a:cs typeface="B Nazanin" pitchFamily="2" charset="-78"/>
              </a:rPr>
              <a:t> را تغییر دهند. با توجه به شرایط جوی، لایه لایه بودن اتمسفر می تواند باعث شکست سیگنال های ماهواره هنگام عبور از جو به سمت زمین شود. برای رفع این مشکل، گیرنده میتواند از دو فرکانس جداگانه برای به حداقل رساندن خطای سرعت انتشار استفاده کند. و یا با استفاده از مدل های تهیه شده برای انواع تاثیرات اتمسفر (تروپسفر و یونسفر) بسته به شرایط، این نوع خطای موجود روی سیگنال ماهواره ها را جبران نماید. این خطا می تواند تا 5 متر روی موقعیت هر نقطه تحت اندازه گیری، تاثیر گذار باشد.</a:t>
            </a:r>
          </a:p>
          <a:p>
            <a:endParaRPr lang="fa-IR" sz="2000" dirty="0">
              <a:latin typeface="Times New Roman" pitchFamily="18" charset="0"/>
              <a:cs typeface="B Nazanin" pitchFamily="2" charset="-78"/>
            </a:endParaRPr>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b="1" dirty="0">
                <a:cs typeface="B Nazanin" pitchFamily="2" charset="-78"/>
              </a:rPr>
              <a:t>خطای چند مسیری</a:t>
            </a:r>
          </a:p>
        </p:txBody>
      </p:sp>
      <p:pic>
        <p:nvPicPr>
          <p:cNvPr id="5" name="Content Placeholder 4" descr="Untitled.png"/>
          <p:cNvPicPr>
            <a:picLocks noGrp="1" noChangeAspect="1"/>
          </p:cNvPicPr>
          <p:nvPr>
            <p:ph sz="half" idx="1"/>
          </p:nvPr>
        </p:nvPicPr>
        <p:blipFill>
          <a:blip r:embed="rId2"/>
          <a:stretch>
            <a:fillRect/>
          </a:stretch>
        </p:blipFill>
        <p:spPr>
          <a:xfrm>
            <a:off x="969819" y="2313709"/>
            <a:ext cx="3768436" cy="3435927"/>
          </a:xfrm>
        </p:spPr>
      </p:pic>
      <p:sp>
        <p:nvSpPr>
          <p:cNvPr id="4" name="Content Placeholder 3"/>
          <p:cNvSpPr>
            <a:spLocks noGrp="1"/>
          </p:cNvSpPr>
          <p:nvPr>
            <p:ph sz="half" idx="2"/>
          </p:nvPr>
        </p:nvSpPr>
        <p:spPr/>
        <p:txBody>
          <a:bodyPr>
            <a:normAutofit lnSpcReduction="10000"/>
          </a:bodyPr>
          <a:lstStyle/>
          <a:p>
            <a:pPr algn="just" rtl="1"/>
            <a:r>
              <a:rPr lang="fa-IR" sz="2000" dirty="0">
                <a:latin typeface="Times New Roman" pitchFamily="18" charset="0"/>
                <a:cs typeface="B Nazanin" pitchFamily="2" charset="-78"/>
              </a:rPr>
              <a:t>یکی از منابع خطای احتمالی در محاسبات </a:t>
            </a:r>
            <a:r>
              <a:rPr lang="en-US" sz="2000" dirty="0">
                <a:latin typeface="Times New Roman" pitchFamily="18" charset="0"/>
                <a:cs typeface="B Nazanin" pitchFamily="2" charset="-78"/>
              </a:rPr>
              <a:t>GPS، </a:t>
            </a:r>
            <a:r>
              <a:rPr lang="fa-IR" sz="2000" dirty="0">
                <a:latin typeface="Times New Roman" pitchFamily="18" charset="0"/>
                <a:cs typeface="B Nazanin" pitchFamily="2" charset="-78"/>
              </a:rPr>
              <a:t>اثر چند مسیری است. این خطا به علت برخورد سیگنال با موانع موجود در محدوده قرار گیری گیرنده بوجود خواهد آمد. در واقع سیگنال به جای اینکه مستقیما از ماهواره ارسال شده و توسط گیرنده دریافت شود، پس از یک یا چند شکست به گیرنده می رسد و همین باعث تاخیر در زمان رسیدن سیگنال به گیرنده شده و باعث یک خطای احتمالا بزرگ در تعیین موقعیت به وسیله </a:t>
            </a:r>
            <a:r>
              <a:rPr lang="en-US" sz="2000" dirty="0">
                <a:latin typeface="Times New Roman" pitchFamily="18" charset="0"/>
                <a:cs typeface="B Nazanin" pitchFamily="2" charset="-78"/>
              </a:rPr>
              <a:t>GPS </a:t>
            </a:r>
            <a:r>
              <a:rPr lang="fa-IR" sz="2000" dirty="0">
                <a:latin typeface="Times New Roman" pitchFamily="18" charset="0"/>
                <a:cs typeface="B Nazanin" pitchFamily="2" charset="-78"/>
              </a:rPr>
              <a:t>خواهد شد. برای جلوگیری از ایجاد این نوع از خطاها استفاده از گیرنده هایی با آنتن هایی با کیفیت بالا و یا مجهز به چوک رینگ بسیار حائز اهمیت است.</a:t>
            </a:r>
          </a:p>
          <a:p>
            <a:endParaRPr lang="fa-IR" dirty="0"/>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خطای انحراف ماهواره از مسیر</a:t>
            </a:r>
          </a:p>
        </p:txBody>
      </p:sp>
      <p:pic>
        <p:nvPicPr>
          <p:cNvPr id="5" name="Content Placeholder 4" descr="www.marine-pilots.jpg"/>
          <p:cNvPicPr>
            <a:picLocks noGrp="1" noChangeAspect="1"/>
          </p:cNvPicPr>
          <p:nvPr>
            <p:ph sz="half" idx="1"/>
          </p:nvPr>
        </p:nvPicPr>
        <p:blipFill>
          <a:blip r:embed="rId2"/>
          <a:stretch>
            <a:fillRect/>
          </a:stretch>
        </p:blipFill>
        <p:spPr>
          <a:xfrm>
            <a:off x="677863" y="2417405"/>
            <a:ext cx="4183062" cy="3367802"/>
          </a:xfrm>
        </p:spPr>
      </p:pic>
      <p:sp>
        <p:nvSpPr>
          <p:cNvPr id="4" name="Content Placeholder 3"/>
          <p:cNvSpPr>
            <a:spLocks noGrp="1"/>
          </p:cNvSpPr>
          <p:nvPr>
            <p:ph sz="half" idx="2"/>
          </p:nvPr>
        </p:nvSpPr>
        <p:spPr/>
        <p:txBody>
          <a:bodyPr>
            <a:normAutofit/>
          </a:bodyPr>
          <a:lstStyle/>
          <a:p>
            <a:pPr algn="just" rtl="1"/>
            <a:r>
              <a:rPr lang="fa-IR" sz="2400" dirty="0">
                <a:latin typeface="Times New Roman" pitchFamily="18" charset="0"/>
                <a:cs typeface="B Nazanin" pitchFamily="2" charset="-78"/>
              </a:rPr>
              <a:t>سیستم </a:t>
            </a:r>
            <a:r>
              <a:rPr lang="en-US" sz="2400" dirty="0">
                <a:latin typeface="Times New Roman" pitchFamily="18" charset="0"/>
                <a:cs typeface="B Nazanin" pitchFamily="2" charset="-78"/>
              </a:rPr>
              <a:t>GPS </a:t>
            </a:r>
            <a:r>
              <a:rPr lang="fa-IR" sz="2400" dirty="0">
                <a:latin typeface="Times New Roman" pitchFamily="18" charset="0"/>
                <a:cs typeface="B Nazanin" pitchFamily="2" charset="-78"/>
              </a:rPr>
              <a:t>دائماً انحراف ماهواره‌ها از مسیر را مورد بازبینی قرار می‌دهد و تصحیحات افمریس را محاسبه کرده و منتشر می‌کند. بااین‌وجود، ندرتاً به دلیل متوقف شدن توليد تصحیحات و درنتیجه به‌روز نبودن اطلاعات در بعضی از موارد، وجود خطاهایی در تعیین محل دقیق ماهواره اجتناب‌ناپذیر است.</a:t>
            </a:r>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خطای ساعت ماهواره</a:t>
            </a:r>
          </a:p>
        </p:txBody>
      </p:sp>
      <p:pic>
        <p:nvPicPr>
          <p:cNvPr id="5" name="Content Placeholder 4" descr="satellite_clock2.png"/>
          <p:cNvPicPr>
            <a:picLocks noGrp="1" noChangeAspect="1"/>
          </p:cNvPicPr>
          <p:nvPr>
            <p:ph sz="half" idx="1"/>
          </p:nvPr>
        </p:nvPicPr>
        <p:blipFill>
          <a:blip r:embed="rId2"/>
          <a:stretch>
            <a:fillRect/>
          </a:stretch>
        </p:blipFill>
        <p:spPr>
          <a:xfrm>
            <a:off x="942110" y="2341418"/>
            <a:ext cx="3463636" cy="3505200"/>
          </a:xfrm>
        </p:spPr>
      </p:pic>
      <p:sp>
        <p:nvSpPr>
          <p:cNvPr id="4" name="Content Placeholder 3"/>
          <p:cNvSpPr>
            <a:spLocks noGrp="1"/>
          </p:cNvSpPr>
          <p:nvPr>
            <p:ph sz="half" idx="2"/>
          </p:nvPr>
        </p:nvSpPr>
        <p:spPr/>
        <p:txBody>
          <a:bodyPr>
            <a:normAutofit/>
          </a:bodyPr>
          <a:lstStyle/>
          <a:p>
            <a:pPr algn="just" rtl="1"/>
            <a:r>
              <a:rPr lang="fa-IR" dirty="0">
                <a:latin typeface="Times New Roman" pitchFamily="18" charset="0"/>
                <a:cs typeface="B Nazanin" pitchFamily="2" charset="-78"/>
              </a:rPr>
              <a:t>از آن جا که فاصله بین گیرنده تا ماهواره با محاسبه زمان سیر موج محاسبه می شود، دقت ساعت ماهواره های جی پی اس روی دقت موقعیت یابی، بسیار اثر گذار خواهد بود.</a:t>
            </a:r>
          </a:p>
          <a:p>
            <a:pPr algn="just" rtl="1"/>
            <a:r>
              <a:rPr lang="fa-IR" dirty="0">
                <a:latin typeface="Times New Roman" pitchFamily="18" charset="0"/>
                <a:cs typeface="B Nazanin" pitchFamily="2" charset="-78"/>
              </a:rPr>
              <a:t>ساعت های موجود در ماهواره های </a:t>
            </a:r>
            <a:r>
              <a:rPr lang="en-US" dirty="0">
                <a:latin typeface="Times New Roman" pitchFamily="18" charset="0"/>
                <a:cs typeface="B Nazanin" pitchFamily="2" charset="-78"/>
              </a:rPr>
              <a:t>GPS، </a:t>
            </a:r>
            <a:r>
              <a:rPr lang="fa-IR" dirty="0">
                <a:latin typeface="Times New Roman" pitchFamily="18" charset="0"/>
                <a:cs typeface="B Nazanin" pitchFamily="2" charset="-78"/>
              </a:rPr>
              <a:t>از نوع اتمی هستند و دقت ساعت اتمی ماهواره های </a:t>
            </a:r>
            <a:r>
              <a:rPr lang="en-US" dirty="0">
                <a:latin typeface="Times New Roman" pitchFamily="18" charset="0"/>
                <a:cs typeface="B Nazanin" pitchFamily="2" charset="-78"/>
              </a:rPr>
              <a:t>GPS</a:t>
            </a:r>
            <a:r>
              <a:rPr lang="fa-IR" dirty="0">
                <a:latin typeface="Times New Roman" pitchFamily="18" charset="0"/>
                <a:cs typeface="B Nazanin" pitchFamily="2" charset="-78"/>
              </a:rPr>
              <a:t> هر تیک ساعت، یک نانو ثانیه است. این مقدار در اندازه گیری های </a:t>
            </a:r>
            <a:r>
              <a:rPr lang="en-US" dirty="0">
                <a:latin typeface="Times New Roman" pitchFamily="18" charset="0"/>
                <a:cs typeface="B Nazanin" pitchFamily="2" charset="-78"/>
              </a:rPr>
              <a:t>GPS </a:t>
            </a:r>
            <a:r>
              <a:rPr lang="fa-IR" dirty="0">
                <a:latin typeface="Times New Roman" pitchFamily="18" charset="0"/>
                <a:cs typeface="B Nazanin" pitchFamily="2" charset="-78"/>
              </a:rPr>
              <a:t>که با ضرب در سرعت نور محاسبه می شوند، بسیار چشمگیر است.</a:t>
            </a:r>
          </a:p>
          <a:p>
            <a:pPr algn="just" rtl="1"/>
            <a:r>
              <a:rPr lang="fa-IR" dirty="0">
                <a:latin typeface="Times New Roman" pitchFamily="18" charset="0"/>
                <a:cs typeface="B Nazanin" pitchFamily="2" charset="-78"/>
              </a:rPr>
              <a:t>به دلیل همگام نبودن ساعت اتمی ماهواره ها، این مقدار از خطا در ساعت ماهواره می تواند اندازه گیری موقعیت را تا 2 متر یا بیشتر دچار خطا کند.</a:t>
            </a:r>
          </a:p>
          <a:p>
            <a:pPr algn="l" rtl="1"/>
            <a:endParaRPr lang="fa-IR" dirty="0"/>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Nazanin" pitchFamily="2" charset="-78"/>
              </a:rPr>
              <a:t>خطای ساعت گیرنده</a:t>
            </a:r>
          </a:p>
        </p:txBody>
      </p:sp>
      <p:pic>
        <p:nvPicPr>
          <p:cNvPr id="5" name="Content Placeholder 4" descr="image3s.jpg"/>
          <p:cNvPicPr>
            <a:picLocks noGrp="1" noChangeAspect="1"/>
          </p:cNvPicPr>
          <p:nvPr>
            <p:ph sz="half" idx="1"/>
          </p:nvPr>
        </p:nvPicPr>
        <p:blipFill>
          <a:blip r:embed="rId2"/>
          <a:stretch>
            <a:fillRect/>
          </a:stretch>
        </p:blipFill>
        <p:spPr>
          <a:xfrm>
            <a:off x="1094510" y="2299855"/>
            <a:ext cx="3491346" cy="3352800"/>
          </a:xfrm>
        </p:spPr>
      </p:pic>
      <p:sp>
        <p:nvSpPr>
          <p:cNvPr id="4" name="Content Placeholder 3"/>
          <p:cNvSpPr>
            <a:spLocks noGrp="1"/>
          </p:cNvSpPr>
          <p:nvPr>
            <p:ph sz="half" idx="2"/>
          </p:nvPr>
        </p:nvSpPr>
        <p:spPr/>
        <p:txBody>
          <a:bodyPr>
            <a:normAutofit lnSpcReduction="10000"/>
          </a:bodyPr>
          <a:lstStyle/>
          <a:p>
            <a:pPr algn="just" rtl="1"/>
            <a:r>
              <a:rPr lang="fa-IR" dirty="0">
                <a:latin typeface="Times New Roman" pitchFamily="18" charset="0"/>
                <a:cs typeface="B Nazanin" pitchFamily="2" charset="-78"/>
              </a:rPr>
              <a:t>همانند خطای ساعت ماهواره، خطای ساعت گیرنده نیز اختلاف زمانی بین ساعت گیرنده و زمان </a:t>
            </a:r>
            <a:r>
              <a:rPr lang="en-US" dirty="0">
                <a:latin typeface="Times New Roman" pitchFamily="18" charset="0"/>
                <a:cs typeface="B Nazanin" pitchFamily="2" charset="-78"/>
              </a:rPr>
              <a:t>GPS </a:t>
            </a:r>
            <a:r>
              <a:rPr lang="fa-IR" dirty="0">
                <a:latin typeface="Times New Roman" pitchFamily="18" charset="0"/>
                <a:cs typeface="B Nazanin" pitchFamily="2" charset="-78"/>
              </a:rPr>
              <a:t>است و می‌توان آن را به شکل یک مدل ساده چند جمله‌ای نمایش داد. البته می‌دانیم که قبل از شروع هر پروژه نقشه‌برداری با </a:t>
            </a:r>
            <a:r>
              <a:rPr lang="en-US" dirty="0">
                <a:latin typeface="Times New Roman" pitchFamily="18" charset="0"/>
                <a:cs typeface="B Nazanin" pitchFamily="2" charset="-78"/>
              </a:rPr>
              <a:t>GPS، </a:t>
            </a:r>
            <a:r>
              <a:rPr lang="fa-IR" dirty="0">
                <a:latin typeface="Times New Roman" pitchFamily="18" charset="0"/>
                <a:cs typeface="B Nazanin" pitchFamily="2" charset="-78"/>
              </a:rPr>
              <a:t>گیرنده‌های ژئودتیک با زمان </a:t>
            </a:r>
            <a:r>
              <a:rPr lang="en-US" dirty="0">
                <a:latin typeface="Times New Roman" pitchFamily="18" charset="0"/>
                <a:cs typeface="B Nazanin" pitchFamily="2" charset="-78"/>
              </a:rPr>
              <a:t> GPS </a:t>
            </a:r>
            <a:r>
              <a:rPr lang="fa-IR" dirty="0">
                <a:latin typeface="Times New Roman" pitchFamily="18" charset="0"/>
                <a:cs typeface="B Nazanin" pitchFamily="2" charset="-78"/>
              </a:rPr>
              <a:t>هم زمان می‌شوند. اما این همزمان‌سازی تنها تا کسری از یک میلی‌ثانیه اعتبار دارد و همان مقدار باقی‌مانده خطای ساعت گیرنده را تشکیل می‌دهد. این نوع خطا در گیرنده‌های مختلف دارای مقادیر متفاوتی می‌باشد که به سخت‌افزار داخلی و نوسان‌ساز بکار رفته در گیرنده بستگی دارد. به‌عنوان مثال دامنه این خطا از ۲۰۰ نانو ثانیه تا چند میلی‌ثانیه گزارش شده است که عامل تعیین کننده‌ای در قیمت گیرنده‌ها است.</a:t>
            </a:r>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سوم: خطاهای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sz="quarter" idx="13"/>
          </p:nvPr>
        </p:nvSpPr>
        <p:spPr>
          <a:xfrm>
            <a:off x="954423" y="4761346"/>
            <a:ext cx="8596669" cy="514248"/>
          </a:xfrm>
        </p:spPr>
        <p:txBody>
          <a:bodyPr/>
          <a:lstStyle/>
          <a:p>
            <a:pPr algn="ctr"/>
            <a:r>
              <a:rPr lang="fa-IR" sz="4000" b="1" dirty="0">
                <a:cs typeface="B Nazanin" pitchFamily="2" charset="-78"/>
              </a:rPr>
              <a:t>بخش چهارم</a:t>
            </a:r>
          </a:p>
        </p:txBody>
      </p:sp>
      <p:sp>
        <p:nvSpPr>
          <p:cNvPr id="4" name="Text Placeholder 3"/>
          <p:cNvSpPr>
            <a:spLocks noGrp="1"/>
          </p:cNvSpPr>
          <p:nvPr>
            <p:ph type="body" idx="1"/>
          </p:nvPr>
        </p:nvSpPr>
        <p:spPr>
          <a:xfrm>
            <a:off x="677335" y="5278582"/>
            <a:ext cx="8596668" cy="762780"/>
          </a:xfrm>
        </p:spPr>
        <p:txBody>
          <a:bodyPr>
            <a:normAutofit/>
          </a:bodyPr>
          <a:lstStyle/>
          <a:p>
            <a:pPr algn="ctr" rtl="1"/>
            <a:r>
              <a:rPr lang="fa-IR" sz="3600" b="1" dirty="0">
                <a:cs typeface="B Nazanin" pitchFamily="2" charset="-78"/>
              </a:rPr>
              <a:t>انواع روشهای تعیین موقعیت ماهواره‌ای</a:t>
            </a:r>
          </a:p>
        </p:txBody>
      </p:sp>
      <p:pic>
        <p:nvPicPr>
          <p:cNvPr id="5" name="Picture 4" descr="gps-2.gif"/>
          <p:cNvPicPr>
            <a:picLocks noChangeAspect="1"/>
          </p:cNvPicPr>
          <p:nvPr/>
        </p:nvPicPr>
        <p:blipFill>
          <a:blip r:embed="rId2"/>
          <a:stretch>
            <a:fillRect/>
          </a:stretch>
        </p:blipFill>
        <p:spPr>
          <a:xfrm>
            <a:off x="277092" y="573664"/>
            <a:ext cx="9157854" cy="374332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8497"/>
          </a:xfrm>
        </p:spPr>
        <p:txBody>
          <a:bodyPr>
            <a:noAutofit/>
          </a:bodyPr>
          <a:lstStyle/>
          <a:p>
            <a:pPr algn="ctr"/>
            <a:r>
              <a:rPr lang="fa-IR" sz="5400" b="1" dirty="0">
                <a:cs typeface="B Nazanin" pitchFamily="2" charset="-78"/>
              </a:rPr>
              <a:t>تعریف:</a:t>
            </a:r>
            <a:endParaRPr lang="en-US" sz="5400" dirty="0">
              <a:cs typeface="B Nazanin" pitchFamily="2" charset="-78"/>
            </a:endParaRPr>
          </a:p>
        </p:txBody>
      </p:sp>
      <p:sp>
        <p:nvSpPr>
          <p:cNvPr id="3" name="Content Placeholder 2"/>
          <p:cNvSpPr>
            <a:spLocks noGrp="1"/>
          </p:cNvSpPr>
          <p:nvPr>
            <p:ph idx="1"/>
          </p:nvPr>
        </p:nvSpPr>
        <p:spPr/>
        <p:txBody>
          <a:bodyPr>
            <a:normAutofit/>
          </a:bodyPr>
          <a:lstStyle/>
          <a:p>
            <a:pPr algn="just" rtl="1"/>
            <a:r>
              <a:rPr lang="fa-IR" sz="4000" dirty="0">
                <a:latin typeface="Times New Roman" panose="02020603050405020304" pitchFamily="18" charset="0"/>
                <a:cs typeface="Times New Roman" panose="02020603050405020304" pitchFamily="18" charset="0"/>
              </a:rPr>
              <a:t>یک سیستم تعیین موقعیت ماهواره‌ای، سیستمی است که با استفاده از امواج ارسالی یا منعکس شده از اجرامی که به دور زمین در گردش هستند ، موقعیت نقاط در سطح یا در نزدیکی سطح زمین را تعیین می کند.</a:t>
            </a:r>
            <a:endParaRPr lang="fa-IR" sz="4000" b="1"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a:xfrm>
            <a:off x="9518073" y="0"/>
            <a:ext cx="2673928" cy="665018"/>
          </a:xfrm>
        </p:spPr>
        <p:txBody>
          <a:bodyPr/>
          <a:lstStyle/>
          <a:p>
            <a:pPr algn="ctr"/>
            <a:r>
              <a:rPr lang="fa-IR" sz="2000" b="1" dirty="0">
                <a:solidFill>
                  <a:schemeClr val="tx1"/>
                </a:solidFill>
                <a:cs typeface="B Nazanin" pitchFamily="2" charset="-78"/>
              </a:rPr>
              <a:t>بخش اول: سیستم‌های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30731691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1448" y="0"/>
            <a:ext cx="4040188" cy="727075"/>
          </a:xfrm>
        </p:spPr>
        <p:txBody>
          <a:bodyPr>
            <a:normAutofit/>
          </a:bodyPr>
          <a:lstStyle/>
          <a:p>
            <a:pPr algn="l" rtl="0"/>
            <a:r>
              <a:rPr lang="en-US" sz="2000" dirty="0"/>
              <a:t>SPP(SINGLE POINT POSITIONING)</a:t>
            </a:r>
            <a:endParaRPr lang="fa-IR" sz="2000" dirty="0"/>
          </a:p>
        </p:txBody>
      </p:sp>
      <p:sp>
        <p:nvSpPr>
          <p:cNvPr id="4" name="Content Placeholder 3"/>
          <p:cNvSpPr>
            <a:spLocks noGrp="1"/>
          </p:cNvSpPr>
          <p:nvPr>
            <p:ph sz="half" idx="2"/>
          </p:nvPr>
        </p:nvSpPr>
        <p:spPr>
          <a:xfrm>
            <a:off x="881448" y="1371601"/>
            <a:ext cx="4040188" cy="4754563"/>
          </a:xfrm>
        </p:spPr>
        <p:txBody>
          <a:bodyPr>
            <a:normAutofit lnSpcReduction="10000"/>
          </a:bodyPr>
          <a:lstStyle/>
          <a:p>
            <a:pPr algn="just" rtl="1"/>
            <a:r>
              <a:rPr lang="fa-IR" sz="2000" dirty="0">
                <a:latin typeface="Times New Roman" pitchFamily="18" charset="0"/>
                <a:cs typeface="B Nazanin" pitchFamily="2" charset="-78"/>
              </a:rPr>
              <a:t>یکی از روش‌های متداول در استفاده از سیستم جی‌پی‌اس است که بدون نیاز به دسترسی به اطلاعات دقیق ساعت و مدارهای ماهواره‌ها، می‌تواند موقعیت را تعیین کند. دقت این روش در حدود ۱ تا ۳ متر است که بسته به شرایط مختلف محیطی ممکن است متغیر باشد.</a:t>
            </a:r>
          </a:p>
          <a:p>
            <a:pPr algn="just" rtl="1"/>
            <a:r>
              <a:rPr lang="fa-IR" sz="2000" dirty="0">
                <a:latin typeface="Times New Roman" pitchFamily="18" charset="0"/>
                <a:cs typeface="B Nazanin" pitchFamily="2" charset="-78"/>
              </a:rPr>
              <a:t>در این روش، تنها از مشاهدات شبه‌فاصله برای تعیین موقعیت، بدون استفاده از اطلاعات دقیق مسیر و زمانی ماهواره‌ها استفاده می‌شود. به عبارت ساده‌تر، در روش </a:t>
            </a:r>
            <a:r>
              <a:rPr lang="en-US" sz="2000" dirty="0">
                <a:latin typeface="Times New Roman" pitchFamily="18" charset="0"/>
                <a:cs typeface="B Nazanin" pitchFamily="2" charset="-78"/>
              </a:rPr>
              <a:t>SPP </a:t>
            </a:r>
            <a:r>
              <a:rPr lang="fa-IR" sz="2000" dirty="0">
                <a:latin typeface="Times New Roman" pitchFamily="18" charset="0"/>
                <a:cs typeface="B Nazanin" pitchFamily="2" charset="-78"/>
              </a:rPr>
              <a:t>برای تعیین موقعیت، فقط با استفاده از اطلاعات مشاهدات شبه‌فاصله که از ماهواره‌ها دریافت می‌شود، موقعیت مورد نظر به روز و تعیین می‌شود. این روش به دلیل سادگی مورد استفاده قرار می‌گیرد.</a:t>
            </a:r>
          </a:p>
          <a:p>
            <a:pPr algn="just" rtl="1"/>
            <a:endParaRPr lang="fa-IR" dirty="0"/>
          </a:p>
        </p:txBody>
      </p:sp>
      <p:sp>
        <p:nvSpPr>
          <p:cNvPr id="5" name="Text Placeholder 4"/>
          <p:cNvSpPr>
            <a:spLocks noGrp="1"/>
          </p:cNvSpPr>
          <p:nvPr>
            <p:ph type="body" sz="quarter" idx="3"/>
          </p:nvPr>
        </p:nvSpPr>
        <p:spPr>
          <a:xfrm>
            <a:off x="5408141" y="579439"/>
            <a:ext cx="4041775" cy="639762"/>
          </a:xfrm>
        </p:spPr>
        <p:txBody>
          <a:bodyPr>
            <a:normAutofit fontScale="92500"/>
          </a:bodyPr>
          <a:lstStyle/>
          <a:p>
            <a:r>
              <a:rPr lang="en-US" sz="2200" dirty="0"/>
              <a:t>PPP(PRECISE POINT POSITIONING)</a:t>
            </a:r>
            <a:endParaRPr lang="fa-IR" sz="2200" dirty="0"/>
          </a:p>
          <a:p>
            <a:endParaRPr lang="fa-IR" dirty="0"/>
          </a:p>
        </p:txBody>
      </p:sp>
      <p:sp>
        <p:nvSpPr>
          <p:cNvPr id="6" name="Content Placeholder 5"/>
          <p:cNvSpPr>
            <a:spLocks noGrp="1"/>
          </p:cNvSpPr>
          <p:nvPr>
            <p:ph sz="quarter" idx="4"/>
          </p:nvPr>
        </p:nvSpPr>
        <p:spPr>
          <a:xfrm>
            <a:off x="5266982" y="1219201"/>
            <a:ext cx="4182934" cy="4906963"/>
          </a:xfrm>
        </p:spPr>
        <p:txBody>
          <a:bodyPr>
            <a:normAutofit/>
          </a:bodyPr>
          <a:lstStyle/>
          <a:p>
            <a:pPr algn="just" rtl="1">
              <a:tabLst>
                <a:tab pos="2576513" algn="l"/>
              </a:tabLst>
            </a:pPr>
            <a:r>
              <a:rPr lang="fa-IR" sz="2000" dirty="0">
                <a:latin typeface="Times New Roman" pitchFamily="18" charset="0"/>
                <a:cs typeface="B Nazanin" pitchFamily="2" charset="-78"/>
              </a:rPr>
              <a:t>یک تکنیک تعیین موقعیت که با استفاده از مشاهدات کد و فاز خطاهای سیستم </a:t>
            </a:r>
            <a:r>
              <a:rPr lang="en-US" sz="2000" dirty="0">
                <a:latin typeface="Times New Roman" pitchFamily="18" charset="0"/>
                <a:cs typeface="B Nazanin" pitchFamily="2" charset="-78"/>
              </a:rPr>
              <a:t>GNSS </a:t>
            </a:r>
            <a:r>
              <a:rPr lang="fa-IR" sz="2000" dirty="0">
                <a:latin typeface="Times New Roman" pitchFamily="18" charset="0"/>
                <a:cs typeface="B Nazanin" pitchFamily="2" charset="-78"/>
              </a:rPr>
              <a:t>را حذف و یا مدل میکند تا موقعیت با استفاده از تنها یک گیرنده، با دقت بالا بدست آید. روش </a:t>
            </a:r>
            <a:r>
              <a:rPr lang="en-US" sz="2000" dirty="0">
                <a:latin typeface="Times New Roman" pitchFamily="18" charset="0"/>
                <a:cs typeface="B Nazanin" pitchFamily="2" charset="-78"/>
              </a:rPr>
              <a:t>PPP </a:t>
            </a:r>
            <a:r>
              <a:rPr lang="fa-IR" sz="2000" dirty="0">
                <a:latin typeface="Times New Roman" pitchFamily="18" charset="0"/>
                <a:cs typeface="B Nazanin" pitchFamily="2" charset="-78"/>
              </a:rPr>
              <a:t> به تصحیحات ساعت و مدار ماهواره‌های </a:t>
            </a:r>
            <a:r>
              <a:rPr lang="en-US" sz="2000" dirty="0">
                <a:latin typeface="Times New Roman" pitchFamily="18" charset="0"/>
                <a:cs typeface="B Nazanin" pitchFamily="2" charset="-78"/>
              </a:rPr>
              <a:t>GNSS </a:t>
            </a:r>
            <a:r>
              <a:rPr lang="fa-IR" sz="2000" dirty="0">
                <a:latin typeface="Times New Roman" pitchFamily="18" charset="0"/>
                <a:cs typeface="B Nazanin" pitchFamily="2" charset="-78"/>
              </a:rPr>
              <a:t> که در یک شبکه از ایستگاه های مرجع جهانی تولید می‌شوند وابسته است. به محض اینکه تصحیحات محاسبه شدند، از طریق ماهواره ها و یا اینترنت به کاربران ارسال می شوند. این تصحیحات توسط گیرنده به کار گرفته شده و منتج به تعیین موقعیت در سطح سانتیمتر و یا بهتر، بدون نیاز به ایستگاه مبنا می شوند</a:t>
            </a:r>
            <a:r>
              <a:rPr lang="fa-IR" sz="2000" dirty="0">
                <a:cs typeface="B Nazanin" pitchFamily="2" charset="-78"/>
              </a:rPr>
              <a:t>.</a:t>
            </a:r>
          </a:p>
        </p:txBody>
      </p:sp>
      <p:sp>
        <p:nvSpPr>
          <p:cNvPr id="7"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2300260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64" y="-29633"/>
            <a:ext cx="3854528" cy="1278466"/>
          </a:xfrm>
        </p:spPr>
        <p:txBody>
          <a:bodyPr>
            <a:noAutofit/>
          </a:bodyPr>
          <a:lstStyle/>
          <a:p>
            <a:pPr algn="ctr"/>
            <a:r>
              <a:rPr lang="en-US" sz="7200" dirty="0"/>
              <a:t>static</a:t>
            </a:r>
            <a:endParaRPr lang="fa-IR" sz="7200" dirty="0"/>
          </a:p>
        </p:txBody>
      </p:sp>
      <p:sp>
        <p:nvSpPr>
          <p:cNvPr id="3" name="Content Placeholder 2"/>
          <p:cNvSpPr>
            <a:spLocks noGrp="1"/>
          </p:cNvSpPr>
          <p:nvPr>
            <p:ph idx="1"/>
          </p:nvPr>
        </p:nvSpPr>
        <p:spPr>
          <a:xfrm>
            <a:off x="5052226" y="319779"/>
            <a:ext cx="4576683" cy="6858000"/>
          </a:xfrm>
        </p:spPr>
        <p:txBody>
          <a:bodyPr>
            <a:noAutofit/>
          </a:bodyPr>
          <a:lstStyle/>
          <a:p>
            <a:pPr algn="just" rtl="1"/>
            <a:r>
              <a:rPr lang="fa-IR" sz="2000" dirty="0">
                <a:cs typeface="B Nazanin" pitchFamily="2" charset="-78"/>
              </a:rPr>
              <a:t>روش اندازه‌گیری تعیین موقعیت نسبی به روش استاتیک متشکل از تعدادی گیرنده ثابت است که طی مدت تقریبا 30 دقیقه تا چندین ساعت حداقل تعداد چهار ماهواره را ردیابی می‌کند. در این روش به کمک حداقل دو گیرنده و به طور همزمان مشاهدات (ضربان) فاز و شبه فاصله به ماهواره‌های قابل دید در طول مدت اندازه گیری انجام شده، مشاهدات مربوطه پس از اندازه‌گیری به صورت پس پردازش، پردازش می‌شوند. بنابراین، این روش تعیین موقعیت یکی از روش‌های غیر آنی تعیین موقعیت محسوب می‌شود. از این روش در تعیین موقعیت شبکه نقاط کنترل و به طور کلی در تعیین موقعیت دقیق استفاده می‌شود. متناسب با طول موردنظر، اندازه شبکه و مدت زمان اندازه گیری در این روش دقت تا زیر سانتی‌متر را می‌توان انتظار داشت.</a:t>
            </a:r>
            <a:r>
              <a:rPr lang="fa-IR" sz="2000" dirty="0">
                <a:latin typeface="Times New Roman" pitchFamily="18" charset="0"/>
                <a:cs typeface="B Nazanin" pitchFamily="2" charset="-78"/>
              </a:rPr>
              <a:t> که پس از پردازش، مختصات نقطه مجهول را محاسبه می‌کند.این نوع بررسی در درجه اول برای ایجاد کنترل در جایی که هیچ کنترلی با دقت بسیار بالا وجود ندارد استفاده می شود. تعیین موقعیت استاتیک دقیق‌ترین روش تعیین موقعیت با  جی پی اس محسوب می‌شود.</a:t>
            </a:r>
          </a:p>
        </p:txBody>
      </p:sp>
      <p:pic>
        <p:nvPicPr>
          <p:cNvPr id="5" name="Picture 4" descr="StaticGPS.png"/>
          <p:cNvPicPr>
            <a:picLocks noChangeAspect="1"/>
          </p:cNvPicPr>
          <p:nvPr/>
        </p:nvPicPr>
        <p:blipFill>
          <a:blip r:embed="rId2" cstate="print"/>
          <a:stretch>
            <a:fillRect/>
          </a:stretch>
        </p:blipFill>
        <p:spPr>
          <a:xfrm>
            <a:off x="766119" y="1157416"/>
            <a:ext cx="4267200" cy="5418896"/>
          </a:xfrm>
          <a:prstGeom prst="rect">
            <a:avLst/>
          </a:prstGeom>
        </p:spPr>
      </p:pic>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37100625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36" y="0"/>
            <a:ext cx="3854528" cy="1278466"/>
          </a:xfrm>
        </p:spPr>
        <p:txBody>
          <a:bodyPr>
            <a:normAutofit/>
          </a:bodyPr>
          <a:lstStyle/>
          <a:p>
            <a:pPr algn="ctr"/>
            <a:r>
              <a:rPr lang="en-US" sz="4800" dirty="0"/>
              <a:t>Kinematic</a:t>
            </a:r>
            <a:endParaRPr lang="fa-IR" sz="4800" dirty="0"/>
          </a:p>
        </p:txBody>
      </p:sp>
      <p:pic>
        <p:nvPicPr>
          <p:cNvPr id="5" name="Content Placeholder 4" descr="images1.jpg"/>
          <p:cNvPicPr>
            <a:picLocks noGrp="1" noChangeAspect="1"/>
          </p:cNvPicPr>
          <p:nvPr>
            <p:ph idx="1"/>
          </p:nvPr>
        </p:nvPicPr>
        <p:blipFill>
          <a:blip r:embed="rId2" cstate="print"/>
          <a:stretch>
            <a:fillRect/>
          </a:stretch>
        </p:blipFill>
        <p:spPr>
          <a:xfrm>
            <a:off x="2133600" y="2895600"/>
            <a:ext cx="2762250" cy="1657350"/>
          </a:xfrm>
        </p:spPr>
      </p:pic>
      <p:pic>
        <p:nvPicPr>
          <p:cNvPr id="10" name="Picture 9" descr="RTK-principle-with-code-and-phase-observations.png"/>
          <p:cNvPicPr>
            <a:picLocks noChangeAspect="1"/>
          </p:cNvPicPr>
          <p:nvPr/>
        </p:nvPicPr>
        <p:blipFill>
          <a:blip r:embed="rId3" cstate="print"/>
          <a:stretch>
            <a:fillRect/>
          </a:stretch>
        </p:blipFill>
        <p:spPr>
          <a:xfrm>
            <a:off x="432486" y="1278466"/>
            <a:ext cx="4572000" cy="5181600"/>
          </a:xfrm>
          <a:prstGeom prst="rect">
            <a:avLst/>
          </a:prstGeom>
        </p:spPr>
      </p:pic>
      <p:sp>
        <p:nvSpPr>
          <p:cNvPr id="7" name="Rectangle 6"/>
          <p:cNvSpPr/>
          <p:nvPr/>
        </p:nvSpPr>
        <p:spPr>
          <a:xfrm>
            <a:off x="5230636" y="1618327"/>
            <a:ext cx="4572000" cy="2062103"/>
          </a:xfrm>
          <a:prstGeom prst="rect">
            <a:avLst/>
          </a:prstGeom>
        </p:spPr>
        <p:txBody>
          <a:bodyPr wrap="square">
            <a:spAutoFit/>
          </a:bodyPr>
          <a:lstStyle/>
          <a:p>
            <a:pPr algn="just" rtl="1"/>
            <a:r>
              <a:rPr lang="fa-IR" sz="3200" dirty="0">
                <a:cs typeface="B Nazanin" pitchFamily="2" charset="-78"/>
              </a:rPr>
              <a:t>این روش زمانی استفاده میشود که نیاز است موقعیت یک جسم متحرک مانند ماشین یا کشتی محاسبه شود</a:t>
            </a:r>
          </a:p>
        </p:txBody>
      </p:sp>
      <p:sp>
        <p:nvSpPr>
          <p:cNvPr id="8"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79799025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63" y="768207"/>
            <a:ext cx="8596668" cy="2595460"/>
          </a:xfrm>
        </p:spPr>
        <p:txBody>
          <a:bodyPr/>
          <a:lstStyle/>
          <a:p>
            <a:endParaRPr lang="fa-IR" dirty="0"/>
          </a:p>
        </p:txBody>
      </p:sp>
      <p:sp>
        <p:nvSpPr>
          <p:cNvPr id="3" name="Text Placeholder 2"/>
          <p:cNvSpPr>
            <a:spLocks noGrp="1"/>
          </p:cNvSpPr>
          <p:nvPr>
            <p:ph type="body" idx="1"/>
          </p:nvPr>
        </p:nvSpPr>
        <p:spPr>
          <a:xfrm>
            <a:off x="885153" y="3640757"/>
            <a:ext cx="8596668" cy="2621497"/>
          </a:xfrm>
        </p:spPr>
        <p:txBody>
          <a:bodyPr>
            <a:normAutofit/>
          </a:bodyPr>
          <a:lstStyle/>
          <a:p>
            <a:pPr algn="just" rtl="1"/>
            <a:r>
              <a:rPr lang="fa-IR" dirty="0">
                <a:latin typeface="Times New Roman" pitchFamily="18" charset="0"/>
                <a:cs typeface="B Nazanin" pitchFamily="2" charset="-78"/>
              </a:rPr>
              <a:t>روش موقعیت یابی تفاضلی بر این فرض بنا شده است که هر دو گیرنده نزدیک به هم (به عنوان مثال در محدوده ای به شعاع چند صد کیلومتر) خطاهای اتمسفری یکسانی را متحمل می شوند. به این دلیل، </a:t>
            </a:r>
            <a:r>
              <a:rPr lang="en-US" dirty="0">
                <a:latin typeface="Times New Roman" pitchFamily="18" charset="0"/>
                <a:cs typeface="B Nazanin" pitchFamily="2" charset="-78"/>
              </a:rPr>
              <a:t>GPS </a:t>
            </a:r>
            <a:r>
              <a:rPr lang="fa-IR" dirty="0">
                <a:latin typeface="Times New Roman" pitchFamily="18" charset="0"/>
                <a:cs typeface="B Nazanin" pitchFamily="2" charset="-78"/>
              </a:rPr>
              <a:t>یا </a:t>
            </a:r>
            <a:r>
              <a:rPr lang="en-US" dirty="0">
                <a:latin typeface="Times New Roman" pitchFamily="18" charset="0"/>
                <a:cs typeface="B Nazanin" pitchFamily="2" charset="-78"/>
              </a:rPr>
              <a:t>GNSS </a:t>
            </a:r>
            <a:r>
              <a:rPr lang="fa-IR" dirty="0">
                <a:latin typeface="Times New Roman" pitchFamily="18" charset="0"/>
                <a:cs typeface="B Nazanin" pitchFamily="2" charset="-78"/>
              </a:rPr>
              <a:t>تفاضلی از حداقل دو گیرنده استفاده می کند. یک گیرنده باید در یک موقیت (یا نقطه) معلوم و دقیق قرار گیرد؛ این گیرنده به عنوان بِیس یا ایستگاه رفرنس (مرجع) در نظر گرفته می شود، و گیرنده دیگر به عنوان گیرنده رووِر. گیرنده بِیس اختلاف بین موقعیت حاصل از ماهواره </a:t>
            </a:r>
            <a:r>
              <a:rPr lang="en-US" dirty="0">
                <a:latin typeface="Times New Roman" pitchFamily="18" charset="0"/>
                <a:cs typeface="B Nazanin" pitchFamily="2" charset="-78"/>
              </a:rPr>
              <a:t>GNSS </a:t>
            </a:r>
            <a:r>
              <a:rPr lang="fa-IR" dirty="0">
                <a:latin typeface="Times New Roman" pitchFamily="18" charset="0"/>
                <a:cs typeface="B Nazanin" pitchFamily="2" charset="-78"/>
              </a:rPr>
              <a:t>و مقدار واقعی و معلوم را محاسبه می کند. این اختلاف به عنوان یک فاکتور تصحیح خطا به گیرنده رووِر (یا چند گیرنده رووِر) به منظور تصحیح مشاهدات ارسال می شود. این اطلاعات تصحیح شده را می توان به صورت آنی در عملیات میدانی با استفاده از سیگنال های رادیویی به کار گرفت، یا از طریق پس پردازش بعد از جمع آوری دیتا با استفاده از نرم افزار پردازش مخصوص </a:t>
            </a:r>
            <a:r>
              <a:rPr lang="fa-IR" dirty="0">
                <a:cs typeface="B Nazanin" pitchFamily="2" charset="-78"/>
              </a:rPr>
              <a:t>استفاده کرد.</a:t>
            </a:r>
          </a:p>
        </p:txBody>
      </p:sp>
      <p:pic>
        <p:nvPicPr>
          <p:cNvPr id="4" name="Picture 3" descr="DGPS-system.jpg"/>
          <p:cNvPicPr>
            <a:picLocks noChangeAspect="1"/>
          </p:cNvPicPr>
          <p:nvPr/>
        </p:nvPicPr>
        <p:blipFill>
          <a:blip r:embed="rId2" cstate="print"/>
          <a:stretch>
            <a:fillRect/>
          </a:stretch>
        </p:blipFill>
        <p:spPr>
          <a:xfrm>
            <a:off x="3057555" y="0"/>
            <a:ext cx="4700990" cy="3408218"/>
          </a:xfrm>
          <a:prstGeom prst="rect">
            <a:avLst/>
          </a:prstGeom>
        </p:spPr>
      </p:pic>
      <p:sp>
        <p:nvSpPr>
          <p:cNvPr id="5" name="TextBox 4"/>
          <p:cNvSpPr txBox="1"/>
          <p:nvPr/>
        </p:nvSpPr>
        <p:spPr>
          <a:xfrm>
            <a:off x="429491" y="367145"/>
            <a:ext cx="2133600" cy="923330"/>
          </a:xfrm>
          <a:prstGeom prst="rect">
            <a:avLst/>
          </a:prstGeom>
          <a:noFill/>
        </p:spPr>
        <p:txBody>
          <a:bodyPr wrap="square" rtlCol="1">
            <a:spAutoFit/>
          </a:bodyPr>
          <a:lstStyle/>
          <a:p>
            <a:pPr algn="ctr"/>
            <a:r>
              <a:rPr lang="en-US" sz="5400" b="1" dirty="0"/>
              <a:t>DGPS</a:t>
            </a:r>
            <a:endParaRPr lang="fa-IR" sz="5400" b="1" dirty="0"/>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mble_lg.jpg"/>
          <p:cNvPicPr>
            <a:picLocks noChangeAspect="1"/>
          </p:cNvPicPr>
          <p:nvPr/>
        </p:nvPicPr>
        <p:blipFill>
          <a:blip r:embed="rId2" cstate="print"/>
          <a:stretch>
            <a:fillRect/>
          </a:stretch>
        </p:blipFill>
        <p:spPr>
          <a:xfrm>
            <a:off x="314583" y="0"/>
            <a:ext cx="8954109" cy="6858000"/>
          </a:xfrm>
          <a:prstGeom prst="rect">
            <a:avLst/>
          </a:prstGeom>
        </p:spPr>
      </p:pic>
      <p:sp>
        <p:nvSpPr>
          <p:cNvPr id="3" name="TextBox 2"/>
          <p:cNvSpPr txBox="1"/>
          <p:nvPr/>
        </p:nvSpPr>
        <p:spPr>
          <a:xfrm>
            <a:off x="2209800" y="228601"/>
            <a:ext cx="2362200" cy="830997"/>
          </a:xfrm>
          <a:prstGeom prst="rect">
            <a:avLst/>
          </a:prstGeom>
          <a:noFill/>
        </p:spPr>
        <p:txBody>
          <a:bodyPr wrap="square" rtlCol="1">
            <a:spAutoFit/>
          </a:bodyPr>
          <a:lstStyle/>
          <a:p>
            <a:pPr algn="ctr"/>
            <a:r>
              <a:rPr lang="en-US" sz="4800" b="1" dirty="0"/>
              <a:t>RTK</a:t>
            </a:r>
            <a:endParaRPr lang="fa-IR" sz="4800" b="1" dirty="0"/>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2894354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REAL TIME KINEMATIC</a:t>
            </a:r>
            <a:endParaRPr lang="fa-IR" dirty="0"/>
          </a:p>
        </p:txBody>
      </p:sp>
      <p:sp>
        <p:nvSpPr>
          <p:cNvPr id="3" name="Content Placeholder 2"/>
          <p:cNvSpPr>
            <a:spLocks noGrp="1"/>
          </p:cNvSpPr>
          <p:nvPr>
            <p:ph idx="1"/>
          </p:nvPr>
        </p:nvSpPr>
        <p:spPr/>
        <p:txBody>
          <a:bodyPr>
            <a:normAutofit/>
          </a:bodyPr>
          <a:lstStyle/>
          <a:p>
            <a:pPr algn="just" rtl="1"/>
            <a:r>
              <a:rPr lang="fa-IR" sz="2400" dirty="0">
                <a:latin typeface="Times New Roman" pitchFamily="18" charset="0"/>
                <a:cs typeface="B Nazanin" pitchFamily="2" charset="-78"/>
              </a:rPr>
              <a:t>روش تعیین موقعیت آنی ، </a:t>
            </a:r>
            <a:r>
              <a:rPr lang="en-US" sz="2400" dirty="0">
                <a:latin typeface="Times New Roman" pitchFamily="18" charset="0"/>
                <a:cs typeface="B Nazanin" pitchFamily="2" charset="-78"/>
              </a:rPr>
              <a:t>RTK ، </a:t>
            </a:r>
            <a:r>
              <a:rPr lang="fa-IR" sz="2400" dirty="0">
                <a:latin typeface="Times New Roman" pitchFamily="18" charset="0"/>
                <a:cs typeface="B Nazanin" pitchFamily="2" charset="-78"/>
              </a:rPr>
              <a:t>در اواسط دهه 90 توسط سازندگان </a:t>
            </a:r>
            <a:r>
              <a:rPr lang="en-US" sz="2400" dirty="0">
                <a:latin typeface="Times New Roman" pitchFamily="18" charset="0"/>
                <a:cs typeface="B Nazanin" pitchFamily="2" charset="-78"/>
              </a:rPr>
              <a:t>GPS </a:t>
            </a:r>
            <a:r>
              <a:rPr lang="fa-IR" sz="2400" dirty="0">
                <a:latin typeface="Times New Roman" pitchFamily="18" charset="0"/>
                <a:cs typeface="B Nazanin" pitchFamily="2" charset="-78"/>
              </a:rPr>
              <a:t> ارائه گردید که با استفاده از آن می‌توان به صورت آنی به دقت‌های مورد نظر در نقشه‌برداری دست یافت. در روش </a:t>
            </a:r>
            <a:r>
              <a:rPr lang="en-US" sz="2400" dirty="0">
                <a:latin typeface="Times New Roman" pitchFamily="18" charset="0"/>
                <a:cs typeface="B Nazanin" pitchFamily="2" charset="-78"/>
              </a:rPr>
              <a:t>RTK </a:t>
            </a:r>
            <a:r>
              <a:rPr lang="fa-IR" sz="2400" dirty="0">
                <a:latin typeface="Times New Roman" pitchFamily="18" charset="0"/>
                <a:cs typeface="B Nazanin" pitchFamily="2" charset="-78"/>
              </a:rPr>
              <a:t> کاربر برای تعیین موقعیت به طور معمول نیاز به یک ایستگاه مرجع در فاصله حداکثر 10 کیلومتری دارد تا بتواند به دقت سانتیمتری در تعیین موقعیت دست یابد.</a:t>
            </a:r>
          </a:p>
          <a:p>
            <a:pPr algn="just" rtl="1"/>
            <a:r>
              <a:rPr lang="fa-IR" sz="2400" dirty="0">
                <a:latin typeface="Times New Roman" pitchFamily="18" charset="0"/>
                <a:cs typeface="B Nazanin" pitchFamily="2" charset="-78"/>
              </a:rPr>
              <a:t>وجه تشابه </a:t>
            </a:r>
            <a:r>
              <a:rPr lang="en-US" sz="2400" dirty="0">
                <a:latin typeface="Times New Roman" pitchFamily="18" charset="0"/>
                <a:cs typeface="B Nazanin" pitchFamily="2" charset="-78"/>
              </a:rPr>
              <a:t> DGPS</a:t>
            </a:r>
            <a:r>
              <a:rPr lang="fa-IR" sz="2400" dirty="0">
                <a:latin typeface="Times New Roman" pitchFamily="18" charset="0"/>
                <a:cs typeface="B Nazanin" pitchFamily="2" charset="-78"/>
              </a:rPr>
              <a:t>و </a:t>
            </a:r>
            <a:r>
              <a:rPr lang="en-US" sz="2400" dirty="0">
                <a:latin typeface="Times New Roman" pitchFamily="18" charset="0"/>
                <a:cs typeface="B Nazanin" pitchFamily="2" charset="-78"/>
              </a:rPr>
              <a:t>RTK </a:t>
            </a:r>
            <a:r>
              <a:rPr lang="fa-IR" sz="2400" dirty="0">
                <a:latin typeface="Times New Roman" pitchFamily="18" charset="0"/>
                <a:cs typeface="B Nazanin" pitchFamily="2" charset="-78"/>
              </a:rPr>
              <a:t> در این است که هر دو تکنیک، از دو گیرنده بهره می‌برند. گیرنده مبنا، روی یک نقطه با مختصات معلوم تنظیم شده است. گیرنده متحرک نیز شما هستید.داده‌ها در گیرنده مبنا جمع‌آوری می‌شوند. تفاوت این دو روش این است که در روش </a:t>
            </a:r>
            <a:r>
              <a:rPr lang="en-US" sz="2400" dirty="0">
                <a:latin typeface="Times New Roman" pitchFamily="18" charset="0"/>
                <a:cs typeface="B Nazanin" pitchFamily="2" charset="-78"/>
              </a:rPr>
              <a:t>RTK، </a:t>
            </a:r>
            <a:r>
              <a:rPr lang="fa-IR" sz="2400" dirty="0">
                <a:latin typeface="Times New Roman" pitchFamily="18" charset="0"/>
                <a:cs typeface="B Nazanin" pitchFamily="2" charset="-78"/>
              </a:rPr>
              <a:t>این داده‌ها به صورت آنی به گیرنده متحرک فرستاده می‌شوند ولی در روش </a:t>
            </a:r>
            <a:r>
              <a:rPr lang="en-US" sz="2400" dirty="0">
                <a:latin typeface="Times New Roman" pitchFamily="18" charset="0"/>
                <a:cs typeface="B Nazanin" pitchFamily="2" charset="-78"/>
              </a:rPr>
              <a:t>DGPS، </a:t>
            </a:r>
            <a:r>
              <a:rPr lang="fa-IR" sz="2400" dirty="0">
                <a:latin typeface="Times New Roman" pitchFamily="18" charset="0"/>
                <a:cs typeface="B Nazanin" pitchFamily="2" charset="-78"/>
              </a:rPr>
              <a:t>این داده‌ها، ذخیره می‌شوند تا در مراحل بعدی پردازش شوند.</a:t>
            </a:r>
            <a:endParaRPr lang="en-US" sz="2400" dirty="0">
              <a:latin typeface="Times New Roman" pitchFamily="18" charset="0"/>
              <a:cs typeface="B Nazanin" pitchFamily="2" charset="-78"/>
            </a:endParaRPr>
          </a:p>
          <a:p>
            <a:pPr algn="just" rtl="1"/>
            <a:endParaRPr lang="fa-IR" sz="2400" dirty="0"/>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چهارم: انواع روشهای تعیین موقعیت ماهواره‌ای</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1942924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05041" y="4872181"/>
            <a:ext cx="8596669" cy="514248"/>
          </a:xfrm>
        </p:spPr>
        <p:txBody>
          <a:bodyPr/>
          <a:lstStyle/>
          <a:p>
            <a:pPr algn="ctr"/>
            <a:r>
              <a:rPr lang="fa-IR" sz="4000" b="1" dirty="0">
                <a:cs typeface="B Nazanin" pitchFamily="2" charset="-78"/>
              </a:rPr>
              <a:t>بخش پنجم </a:t>
            </a:r>
          </a:p>
        </p:txBody>
      </p:sp>
      <p:sp>
        <p:nvSpPr>
          <p:cNvPr id="4" name="Text Placeholder 3"/>
          <p:cNvSpPr>
            <a:spLocks noGrp="1"/>
          </p:cNvSpPr>
          <p:nvPr>
            <p:ph type="body" idx="1"/>
          </p:nvPr>
        </p:nvSpPr>
        <p:spPr>
          <a:xfrm>
            <a:off x="718899" y="5344086"/>
            <a:ext cx="8596668" cy="1513914"/>
          </a:xfrm>
        </p:spPr>
        <p:txBody>
          <a:bodyPr>
            <a:normAutofit/>
          </a:bodyPr>
          <a:lstStyle/>
          <a:p>
            <a:pPr algn="ctr"/>
            <a:r>
              <a:rPr lang="fa-IR" sz="4000" b="1" dirty="0">
                <a:cs typeface="B Nazanin" pitchFamily="2" charset="-78"/>
              </a:rPr>
              <a:t>شبکه سراسری ژئودینامیک کشور</a:t>
            </a:r>
            <a:r>
              <a:rPr lang="en-US" sz="4000" b="1" dirty="0">
                <a:cs typeface="B Nazanin" pitchFamily="2" charset="-78"/>
              </a:rPr>
              <a:t> </a:t>
            </a:r>
            <a:endParaRPr lang="fa-IR" sz="4000" b="1" dirty="0">
              <a:cs typeface="B Nazanin" pitchFamily="2" charset="-78"/>
            </a:endParaRPr>
          </a:p>
        </p:txBody>
      </p:sp>
      <p:pic>
        <p:nvPicPr>
          <p:cNvPr id="16385" name="Picture 1"/>
          <p:cNvPicPr>
            <a:picLocks noChangeAspect="1" noChangeArrowheads="1"/>
          </p:cNvPicPr>
          <p:nvPr/>
        </p:nvPicPr>
        <p:blipFill>
          <a:blip r:embed="rId2"/>
          <a:srcRect/>
          <a:stretch>
            <a:fillRect/>
          </a:stretch>
        </p:blipFill>
        <p:spPr bwMode="auto">
          <a:xfrm>
            <a:off x="2216727" y="0"/>
            <a:ext cx="5181600" cy="47914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Nazanin" pitchFamily="2" charset="-78"/>
              </a:rPr>
              <a:t>مقدمه:</a:t>
            </a:r>
            <a:br>
              <a:rPr lang="fa-IR" sz="4000" b="1" dirty="0">
                <a:cs typeface="B Nazanin" pitchFamily="2" charset="-78"/>
              </a:rPr>
            </a:br>
            <a:r>
              <a:rPr lang="fa-IR" sz="4000" b="1" dirty="0">
                <a:cs typeface="B Nazanin" pitchFamily="2" charset="-78"/>
              </a:rPr>
              <a:t>نظریه زمین ساخت صفحه‌ای</a:t>
            </a:r>
          </a:p>
        </p:txBody>
      </p:sp>
      <p:sp>
        <p:nvSpPr>
          <p:cNvPr id="3" name="Content Placeholder 2"/>
          <p:cNvSpPr>
            <a:spLocks noGrp="1"/>
          </p:cNvSpPr>
          <p:nvPr>
            <p:ph idx="1"/>
          </p:nvPr>
        </p:nvSpPr>
        <p:spPr/>
        <p:txBody>
          <a:bodyPr>
            <a:normAutofit/>
          </a:bodyPr>
          <a:lstStyle/>
          <a:p>
            <a:pPr algn="just" rtl="1"/>
            <a:r>
              <a:rPr lang="fa-IR" sz="2400" dirty="0">
                <a:solidFill>
                  <a:schemeClr val="tx1"/>
                </a:solidFill>
                <a:cs typeface="B Nazanin" pitchFamily="2" charset="-78"/>
              </a:rPr>
              <a:t>نظریه زمین ساخت صفحه‌ای به بررسی و مطالعه حرکات وسیع مقیاس در پوسته زمین می‌پردازد. براساس این نظریه، پوسته کره زمین از صفحاتی تشکیل می‌شود که شامل 7 یا 8 صفحه اصلی است و در مواردی خود از تعدادی صفحه کوچکتر ساخته شده است. این صفحات به‌صورت مداوم در حال حرکت هستند و بر اثر برخورد این صفحات، پدیده‌هایی همچون </a:t>
            </a:r>
            <a:r>
              <a:rPr lang="fa-IR" sz="2400" dirty="0">
                <a:solidFill>
                  <a:schemeClr val="tx1"/>
                </a:solidFill>
                <a:cs typeface="B Nazanin" pitchFamily="2" charset="-78"/>
                <a:hlinkClick r:id="rId2" tooltip="زلزله"/>
              </a:rPr>
              <a:t>زلزله</a:t>
            </a:r>
            <a:r>
              <a:rPr lang="fa-IR" sz="2400" dirty="0">
                <a:solidFill>
                  <a:schemeClr val="tx1"/>
                </a:solidFill>
                <a:cs typeface="B Nazanin" pitchFamily="2" charset="-78"/>
              </a:rPr>
              <a:t>، شکستگی، </a:t>
            </a:r>
            <a:r>
              <a:rPr lang="fa-IR" sz="2400" dirty="0">
                <a:solidFill>
                  <a:schemeClr val="tx1"/>
                </a:solidFill>
                <a:cs typeface="B Nazanin" pitchFamily="2" charset="-78"/>
                <a:hlinkClick r:id="rId3" tooltip="کوه"/>
              </a:rPr>
              <a:t>کو</a:t>
            </a:r>
            <a:r>
              <a:rPr lang="fa-IR" sz="2400" dirty="0">
                <a:solidFill>
                  <a:schemeClr val="tx1"/>
                </a:solidFill>
                <a:cs typeface="B Nazanin" pitchFamily="2" charset="-78"/>
              </a:rPr>
              <a:t>ه، </a:t>
            </a:r>
            <a:r>
              <a:rPr lang="fa-IR" sz="2400" dirty="0">
                <a:solidFill>
                  <a:schemeClr val="tx1"/>
                </a:solidFill>
                <a:cs typeface="B Nazanin" pitchFamily="2" charset="-78"/>
                <a:hlinkClick r:id="rId4" tooltip="درازگودال"/>
              </a:rPr>
              <a:t>درازگودال</a:t>
            </a:r>
            <a:r>
              <a:rPr lang="fa-IR" sz="2400" dirty="0">
                <a:solidFill>
                  <a:schemeClr val="tx1"/>
                </a:solidFill>
                <a:cs typeface="B Nazanin" pitchFamily="2" charset="-78"/>
              </a:rPr>
              <a:t>، چین خوردگی و دیگر پدیده‌ها حاصل می‌شود. میزان حرکت این صفحات از کمترین حد یعنی صفر میلی‌متر در سال تا بیشترین حد، در حدود ۱۰۰ میلی‌متر در سال، بسته به نوع، جایگاه و شرایط آن‌ها تخمین زده می‌شود</a:t>
            </a:r>
            <a:r>
              <a:rPr lang="en-US" sz="2400" dirty="0">
                <a:solidFill>
                  <a:schemeClr val="tx1"/>
                </a:solidFill>
                <a:cs typeface="B Nazanin" pitchFamily="2" charset="-78"/>
              </a:rPr>
              <a:t>.  </a:t>
            </a:r>
            <a:r>
              <a:rPr lang="fa-IR" sz="2400" dirty="0">
                <a:solidFill>
                  <a:schemeClr val="tx1"/>
                </a:solidFill>
                <a:cs typeface="B Nazanin" pitchFamily="2" charset="-78"/>
              </a:rPr>
              <a:t>صفحه ایران </a:t>
            </a:r>
            <a:r>
              <a:rPr lang="fa-IR" sz="2400" dirty="0">
                <a:solidFill>
                  <a:schemeClr val="tx1"/>
                </a:solidFill>
                <a:cs typeface="B Nazanin" pitchFamily="2" charset="-78"/>
                <a:hlinkClick r:id="rId5" tooltip="تکتونیک صفحه‌ای"/>
              </a:rPr>
              <a:t>صفحه تکتونیکی</a:t>
            </a:r>
            <a:r>
              <a:rPr lang="en-US" sz="2400" dirty="0">
                <a:solidFill>
                  <a:schemeClr val="tx1"/>
                </a:solidFill>
                <a:cs typeface="B Nazanin" pitchFamily="2" charset="-78"/>
              </a:rPr>
              <a:t> </a:t>
            </a:r>
            <a:r>
              <a:rPr lang="fa-IR" sz="2400" dirty="0">
                <a:solidFill>
                  <a:schemeClr val="tx1"/>
                </a:solidFill>
                <a:cs typeface="B Nazanin" pitchFamily="2" charset="-78"/>
              </a:rPr>
              <a:t>کوچکی است که با صفحات </a:t>
            </a:r>
            <a:r>
              <a:rPr lang="fa-IR" sz="2400" dirty="0">
                <a:solidFill>
                  <a:schemeClr val="tx1"/>
                </a:solidFill>
                <a:cs typeface="B Nazanin" pitchFamily="2" charset="-78"/>
                <a:hlinkClick r:id="rId6" tooltip="صفحه اوراسیا"/>
              </a:rPr>
              <a:t>اوراسیا</a:t>
            </a:r>
            <a:r>
              <a:rPr lang="fa-IR" sz="2400" dirty="0">
                <a:solidFill>
                  <a:schemeClr val="tx1"/>
                </a:solidFill>
                <a:cs typeface="B Nazanin" pitchFamily="2" charset="-78"/>
              </a:rPr>
              <a:t>، </a:t>
            </a:r>
            <a:r>
              <a:rPr lang="fa-IR" sz="2400" dirty="0">
                <a:solidFill>
                  <a:schemeClr val="tx1"/>
                </a:solidFill>
                <a:cs typeface="B Nazanin" pitchFamily="2" charset="-78"/>
                <a:hlinkClick r:id="rId7" tooltip="صفحه عربستان"/>
              </a:rPr>
              <a:t>عربستان</a:t>
            </a:r>
            <a:r>
              <a:rPr lang="fa-IR" sz="2400" dirty="0">
                <a:solidFill>
                  <a:schemeClr val="tx1"/>
                </a:solidFill>
                <a:cs typeface="B Nazanin" pitchFamily="2" charset="-78"/>
              </a:rPr>
              <a:t>، </a:t>
            </a:r>
            <a:r>
              <a:rPr lang="fa-IR" sz="2400" dirty="0">
                <a:solidFill>
                  <a:schemeClr val="tx1"/>
                </a:solidFill>
                <a:cs typeface="B Nazanin" pitchFamily="2" charset="-78"/>
                <a:hlinkClick r:id="rId8" tooltip="صفحه هند-استرالیا"/>
              </a:rPr>
              <a:t>هند-استرالیا</a:t>
            </a:r>
            <a:r>
              <a:rPr lang="en-US" sz="2400" dirty="0">
                <a:solidFill>
                  <a:schemeClr val="tx1"/>
                </a:solidFill>
                <a:cs typeface="B Nazanin" pitchFamily="2" charset="-78"/>
              </a:rPr>
              <a:t> </a:t>
            </a:r>
            <a:r>
              <a:rPr lang="fa-IR" sz="2400" dirty="0">
                <a:solidFill>
                  <a:schemeClr val="tx1"/>
                </a:solidFill>
                <a:cs typeface="B Nazanin" pitchFamily="2" charset="-78"/>
              </a:rPr>
              <a:t>و </a:t>
            </a:r>
            <a:r>
              <a:rPr lang="fa-IR" sz="2400" dirty="0">
                <a:solidFill>
                  <a:schemeClr val="tx1"/>
                </a:solidFill>
                <a:cs typeface="B Nazanin" pitchFamily="2" charset="-78"/>
                <a:hlinkClick r:id="rId9" tooltip="صفحه آدریاتیک-ترکیه-یونان (صفحه وجود ندارد)"/>
              </a:rPr>
              <a:t>آدریاتیک-ترکیه-یونان</a:t>
            </a:r>
            <a:r>
              <a:rPr lang="en-US" sz="2400" dirty="0">
                <a:solidFill>
                  <a:schemeClr val="tx1"/>
                </a:solidFill>
                <a:cs typeface="B Nazanin" pitchFamily="2" charset="-78"/>
              </a:rPr>
              <a:t> </a:t>
            </a:r>
            <a:r>
              <a:rPr lang="fa-IR" sz="2400" dirty="0">
                <a:solidFill>
                  <a:schemeClr val="tx1"/>
                </a:solidFill>
                <a:cs typeface="B Nazanin" pitchFamily="2" charset="-78"/>
              </a:rPr>
              <a:t>هم‌مرز است و </a:t>
            </a:r>
            <a:r>
              <a:rPr lang="fa-IR" sz="2400" dirty="0">
                <a:solidFill>
                  <a:schemeClr val="tx1"/>
                </a:solidFill>
                <a:cs typeface="B Nazanin" pitchFamily="2" charset="-78"/>
                <a:hlinkClick r:id="rId10" tooltip="ایران"/>
              </a:rPr>
              <a:t>ایران</a:t>
            </a:r>
            <a:r>
              <a:rPr lang="en-US" sz="2400" dirty="0">
                <a:solidFill>
                  <a:schemeClr val="tx1"/>
                </a:solidFill>
                <a:cs typeface="B Nazanin" pitchFamily="2" charset="-78"/>
              </a:rPr>
              <a:t> </a:t>
            </a:r>
            <a:r>
              <a:rPr lang="fa-IR" sz="2400" dirty="0">
                <a:solidFill>
                  <a:schemeClr val="tx1"/>
                </a:solidFill>
                <a:cs typeface="B Nazanin" pitchFamily="2" charset="-78"/>
              </a:rPr>
              <a:t>و </a:t>
            </a:r>
            <a:r>
              <a:rPr lang="fa-IR" sz="2400" dirty="0">
                <a:solidFill>
                  <a:schemeClr val="tx1"/>
                </a:solidFill>
                <a:cs typeface="B Nazanin" pitchFamily="2" charset="-78"/>
                <a:hlinkClick r:id="rId11" tooltip="افغانستان"/>
              </a:rPr>
              <a:t>افغانستان</a:t>
            </a:r>
            <a:r>
              <a:rPr lang="en-US" sz="2400" dirty="0">
                <a:solidFill>
                  <a:schemeClr val="tx1"/>
                </a:solidFill>
                <a:cs typeface="B Nazanin" pitchFamily="2" charset="-78"/>
              </a:rPr>
              <a:t> </a:t>
            </a:r>
            <a:r>
              <a:rPr lang="fa-IR" sz="2400" dirty="0">
                <a:solidFill>
                  <a:schemeClr val="tx1"/>
                </a:solidFill>
                <a:cs typeface="B Nazanin" pitchFamily="2" charset="-78"/>
              </a:rPr>
              <a:t>و بخش هایی از </a:t>
            </a:r>
            <a:r>
              <a:rPr lang="fa-IR" sz="2400" dirty="0">
                <a:solidFill>
                  <a:schemeClr val="tx1"/>
                </a:solidFill>
                <a:cs typeface="B Nazanin" pitchFamily="2" charset="-78"/>
                <a:hlinkClick r:id="rId12" tooltip="پاکستان"/>
              </a:rPr>
              <a:t>پاکستان</a:t>
            </a:r>
            <a:r>
              <a:rPr lang="en-US" sz="2400" dirty="0">
                <a:solidFill>
                  <a:schemeClr val="tx1"/>
                </a:solidFill>
                <a:cs typeface="B Nazanin" pitchFamily="2" charset="-78"/>
              </a:rPr>
              <a:t> </a:t>
            </a:r>
            <a:r>
              <a:rPr lang="fa-IR" sz="2400" dirty="0">
                <a:solidFill>
                  <a:schemeClr val="tx1"/>
                </a:solidFill>
                <a:cs typeface="B Nazanin" pitchFamily="2" charset="-78"/>
              </a:rPr>
              <a:t>و </a:t>
            </a:r>
            <a:r>
              <a:rPr lang="fa-IR" sz="2400" dirty="0">
                <a:solidFill>
                  <a:schemeClr val="tx1"/>
                </a:solidFill>
                <a:cs typeface="B Nazanin" pitchFamily="2" charset="-78"/>
                <a:hlinkClick r:id="rId13" tooltip="عراق"/>
              </a:rPr>
              <a:t>عراق</a:t>
            </a:r>
            <a:r>
              <a:rPr lang="en-US" sz="2400" dirty="0">
                <a:solidFill>
                  <a:schemeClr val="tx1"/>
                </a:solidFill>
                <a:cs typeface="B Nazanin" pitchFamily="2" charset="-78"/>
              </a:rPr>
              <a:t> </a:t>
            </a:r>
            <a:r>
              <a:rPr lang="fa-IR" sz="2400" dirty="0">
                <a:solidFill>
                  <a:schemeClr val="tx1"/>
                </a:solidFill>
                <a:cs typeface="B Nazanin" pitchFamily="2" charset="-78"/>
              </a:rPr>
              <a:t>را دربر می‌گیرد</a:t>
            </a:r>
            <a:endParaRPr lang="en-US" sz="2400" dirty="0">
              <a:solidFill>
                <a:schemeClr val="tx1"/>
              </a:solidFill>
              <a:cs typeface="B Nazanin" pitchFamily="2" charset="-78"/>
            </a:endParaRPr>
          </a:p>
          <a:p>
            <a:endParaRPr lang="fa-IR" sz="2400" dirty="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idx="1"/>
          </p:nvPr>
        </p:nvSpPr>
        <p:spPr>
          <a:xfrm>
            <a:off x="677335" y="5292436"/>
            <a:ext cx="8596668" cy="748926"/>
          </a:xfrm>
        </p:spPr>
        <p:txBody>
          <a:bodyPr>
            <a:normAutofit/>
          </a:bodyPr>
          <a:lstStyle/>
          <a:p>
            <a:pPr algn="ctr"/>
            <a:r>
              <a:rPr lang="fa-IR" sz="2400" dirty="0">
                <a:cs typeface="B Nazanin" pitchFamily="2" charset="-78"/>
              </a:rPr>
              <a:t>موقعیت صفحه ایران در صفحات تکتونیکی زمین </a:t>
            </a:r>
          </a:p>
        </p:txBody>
      </p:sp>
      <p:pic>
        <p:nvPicPr>
          <p:cNvPr id="4" name="Picture 3" descr="15124493781918477258.jpg"/>
          <p:cNvPicPr/>
          <p:nvPr/>
        </p:nvPicPr>
        <p:blipFill>
          <a:blip r:embed="rId2" cstate="print"/>
          <a:stretch>
            <a:fillRect/>
          </a:stretch>
        </p:blipFill>
        <p:spPr>
          <a:xfrm>
            <a:off x="1122218" y="792306"/>
            <a:ext cx="7703127" cy="4250749"/>
          </a:xfrm>
          <a:prstGeom prst="rect">
            <a:avLst/>
          </a:prstGeom>
        </p:spPr>
      </p:pic>
      <p:sp>
        <p:nvSpPr>
          <p:cNvPr id="5" name="Flowchart: Connector 4"/>
          <p:cNvSpPr/>
          <p:nvPr/>
        </p:nvSpPr>
        <p:spPr>
          <a:xfrm>
            <a:off x="5597237" y="1593273"/>
            <a:ext cx="1149927" cy="928255"/>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025237"/>
            <a:ext cx="8596668" cy="5016126"/>
          </a:xfrm>
        </p:spPr>
        <p:txBody>
          <a:bodyPr>
            <a:normAutofit/>
          </a:bodyPr>
          <a:lstStyle/>
          <a:p>
            <a:pPr algn="just" rtl="1"/>
            <a:r>
              <a:rPr lang="en-US" sz="2400" dirty="0">
                <a:cs typeface="B Nazanin" pitchFamily="2" charset="-78"/>
              </a:rPr>
              <a:t> </a:t>
            </a:r>
            <a:r>
              <a:rPr lang="fa-IR" sz="2400" dirty="0">
                <a:cs typeface="B Nazanin" pitchFamily="2" charset="-78"/>
                <a:hlinkClick r:id="rId2" tooltip="دریای تتیس"/>
              </a:rPr>
              <a:t>دریای تتیس</a:t>
            </a:r>
            <a:r>
              <a:rPr lang="en-US" sz="2400" dirty="0">
                <a:cs typeface="B Nazanin" pitchFamily="2" charset="-78"/>
              </a:rPr>
              <a:t> </a:t>
            </a:r>
            <a:r>
              <a:rPr lang="fa-IR" sz="2400" dirty="0">
                <a:cs typeface="B Nazanin" pitchFamily="2" charset="-78"/>
              </a:rPr>
              <a:t>که زمانی تمام </a:t>
            </a:r>
            <a:r>
              <a:rPr lang="fa-IR" sz="2400" dirty="0">
                <a:cs typeface="B Nazanin" pitchFamily="2" charset="-78"/>
                <a:hlinkClick r:id="rId3" tooltip="ایران"/>
              </a:rPr>
              <a:t>ایران</a:t>
            </a:r>
            <a:r>
              <a:rPr lang="en-US" sz="2400" dirty="0">
                <a:cs typeface="B Nazanin" pitchFamily="2" charset="-78"/>
              </a:rPr>
              <a:t> </a:t>
            </a:r>
            <a:r>
              <a:rPr lang="fa-IR" sz="2400" dirty="0">
                <a:cs typeface="B Nazanin" pitchFamily="2" charset="-78"/>
              </a:rPr>
              <a:t>را می‌پوشاند در آغاز دوره </a:t>
            </a:r>
            <a:r>
              <a:rPr lang="fa-IR" sz="2400" dirty="0">
                <a:cs typeface="B Nazanin" pitchFamily="2" charset="-78"/>
                <a:hlinkClick r:id="rId4" tooltip="سنوزوئیک"/>
              </a:rPr>
              <a:t>نوزیستی</a:t>
            </a:r>
            <a:r>
              <a:rPr lang="en-US" sz="2400" dirty="0">
                <a:cs typeface="B Nazanin" pitchFamily="2" charset="-78"/>
              </a:rPr>
              <a:t> </a:t>
            </a:r>
            <a:r>
              <a:rPr lang="fa-IR" sz="2400" dirty="0">
                <a:cs typeface="B Nazanin" pitchFamily="2" charset="-78"/>
              </a:rPr>
              <a:t>در ۶۵ میلیون سال پیش تقریبا از بین رفت؛ از سوی دیگر آنچه که امروزه با عنوان منطقه </a:t>
            </a:r>
            <a:r>
              <a:rPr lang="fa-IR" sz="2400" dirty="0">
                <a:cs typeface="B Nazanin" pitchFamily="2" charset="-78"/>
                <a:hlinkClick r:id="rId5" tooltip="دریای سرخ"/>
              </a:rPr>
              <a:t>دریای سرخ</a:t>
            </a:r>
            <a:r>
              <a:rPr lang="en-US" sz="2400" dirty="0">
                <a:cs typeface="B Nazanin" pitchFamily="2" charset="-78"/>
              </a:rPr>
              <a:t>-</a:t>
            </a:r>
            <a:r>
              <a:rPr lang="fa-IR" sz="2400" dirty="0">
                <a:cs typeface="B Nazanin" pitchFamily="2" charset="-78"/>
                <a:hlinkClick r:id="rId6" tooltip="خلیج عدن"/>
              </a:rPr>
              <a:t>خلیج عدن</a:t>
            </a:r>
            <a:r>
              <a:rPr lang="en-US" sz="2400" dirty="0">
                <a:cs typeface="B Nazanin" pitchFamily="2" charset="-78"/>
              </a:rPr>
              <a:t> </a:t>
            </a:r>
            <a:r>
              <a:rPr lang="fa-IR" sz="2400" dirty="0">
                <a:cs typeface="B Nazanin" pitchFamily="2" charset="-78"/>
              </a:rPr>
              <a:t>می‌شناسیم در حال گسترش بیشتری بود</a:t>
            </a:r>
            <a:r>
              <a:rPr lang="en-US" sz="2400" dirty="0">
                <a:cs typeface="B Nazanin" pitchFamily="2" charset="-78"/>
              </a:rPr>
              <a:t>.  </a:t>
            </a:r>
            <a:r>
              <a:rPr lang="fa-IR" sz="2400" dirty="0">
                <a:cs typeface="B Nazanin" pitchFamily="2" charset="-78"/>
              </a:rPr>
              <a:t>درنتیجه این رویداد، بخشی بزرگ به‌نام صفحه عربستان جدا شد و شروع به حرکت به سمت شمال-شرق نمود. حرکت این صفحه، صفحه ایران را به‌شدت فشرد و باعث شد تا کوه‌های </a:t>
            </a:r>
            <a:r>
              <a:rPr lang="fa-IR" sz="2400" dirty="0">
                <a:cs typeface="B Nazanin" pitchFamily="2" charset="-78"/>
                <a:hlinkClick r:id="rId7" tooltip="زاگرس"/>
              </a:rPr>
              <a:t>زاگرس</a:t>
            </a:r>
            <a:r>
              <a:rPr lang="en-US" sz="2400" dirty="0">
                <a:cs typeface="B Nazanin" pitchFamily="2" charset="-78"/>
              </a:rPr>
              <a:t> </a:t>
            </a:r>
            <a:r>
              <a:rPr lang="fa-IR" sz="2400" dirty="0">
                <a:cs typeface="B Nazanin" pitchFamily="2" charset="-78"/>
              </a:rPr>
              <a:t>ارتفاع یابند</a:t>
            </a:r>
            <a:r>
              <a:rPr lang="en-US" sz="2400" dirty="0">
                <a:cs typeface="B Nazanin" pitchFamily="2" charset="-78"/>
              </a:rPr>
              <a:t>.  </a:t>
            </a:r>
            <a:r>
              <a:rPr lang="fa-IR" sz="2400" dirty="0">
                <a:cs typeface="B Nazanin" pitchFamily="2" charset="-78"/>
              </a:rPr>
              <a:t>این جابجایی صفحه‌ای امروز نیز در جریان است </a:t>
            </a:r>
            <a:r>
              <a:rPr lang="fa-IR" sz="2400" baseline="30000" dirty="0">
                <a:cs typeface="B Nazanin" pitchFamily="2" charset="-78"/>
              </a:rPr>
              <a:t>.</a:t>
            </a:r>
            <a:r>
              <a:rPr lang="fa-IR" sz="2400" dirty="0">
                <a:cs typeface="B Nazanin" pitchFamily="2" charset="-78"/>
              </a:rPr>
              <a:t>و بیشتر زمین‌لرزه‌های ایران در مرز برخورد این دو صفحه در منطقه </a:t>
            </a:r>
            <a:r>
              <a:rPr lang="fa-IR" sz="2400" dirty="0">
                <a:cs typeface="B Nazanin" pitchFamily="2" charset="-78"/>
                <a:hlinkClick r:id="rId7" tooltip="زاگرس"/>
              </a:rPr>
              <a:t>زاگرس</a:t>
            </a:r>
            <a:r>
              <a:rPr lang="en-US" sz="2400" dirty="0">
                <a:cs typeface="B Nazanin" pitchFamily="2" charset="-78"/>
              </a:rPr>
              <a:t> </a:t>
            </a:r>
            <a:r>
              <a:rPr lang="fa-IR" sz="2400" dirty="0">
                <a:cs typeface="B Nazanin" pitchFamily="2" charset="-78"/>
              </a:rPr>
              <a:t>متمرکز است</a:t>
            </a:r>
            <a:r>
              <a:rPr lang="en-US" sz="2400" dirty="0">
                <a:cs typeface="B Nazanin" pitchFamily="2" charset="-78"/>
              </a:rPr>
              <a:t>. </a:t>
            </a:r>
            <a:r>
              <a:rPr lang="fa-IR" sz="2400" dirty="0">
                <a:cs typeface="B Nazanin" pitchFamily="2" charset="-78"/>
              </a:rPr>
              <a:t>همچنین صفحه ایران در نقطه‌ای جنوبی‌تر (در مکران واقع در جنوب شرقی ایران) با </a:t>
            </a:r>
            <a:r>
              <a:rPr lang="fa-IR" sz="2400" dirty="0">
                <a:cs typeface="B Nazanin" pitchFamily="2" charset="-78"/>
                <a:hlinkClick r:id="rId8" tooltip="پوسته اقیانوسی"/>
              </a:rPr>
              <a:t>پوسته اقیانوسی</a:t>
            </a:r>
            <a:r>
              <a:rPr lang="en-US" sz="2400" dirty="0">
                <a:cs typeface="B Nazanin" pitchFamily="2" charset="-78"/>
              </a:rPr>
              <a:t> </a:t>
            </a:r>
            <a:r>
              <a:rPr lang="fa-IR" sz="2400" dirty="0">
                <a:cs typeface="B Nazanin" pitchFamily="2" charset="-78"/>
              </a:rPr>
              <a:t>برخورد نمود</a:t>
            </a:r>
            <a:r>
              <a:rPr lang="fa-IR" sz="2400" baseline="30000" dirty="0">
                <a:cs typeface="B Nazanin" pitchFamily="2" charset="-78"/>
              </a:rPr>
              <a:t> </a:t>
            </a:r>
            <a:r>
              <a:rPr lang="fa-IR" sz="2400" dirty="0">
                <a:cs typeface="B Nazanin" pitchFamily="2" charset="-78"/>
              </a:rPr>
              <a:t>که این پوسته به زیر صفحه ایران رفت. نتیجه این برخورد پدید آمدن رشته‌کوه‌هایی عظیم بود؛</a:t>
            </a:r>
            <a:r>
              <a:rPr lang="fa-IR" sz="2400" baseline="30000" dirty="0">
                <a:cs typeface="B Nazanin" pitchFamily="2" charset="-78"/>
              </a:rPr>
              <a:t> </a:t>
            </a:r>
            <a:r>
              <a:rPr lang="fa-IR" sz="2400" dirty="0">
                <a:cs typeface="B Nazanin" pitchFamily="2" charset="-78"/>
              </a:rPr>
              <a:t>اما در مقایسه با منطقه زاگرس، فعالیت‌های زمین‌لرزه‌ای کمتری در اینجا وجود دارد</a:t>
            </a:r>
            <a:r>
              <a:rPr lang="en-US" sz="2400" dirty="0">
                <a:cs typeface="B Nazanin" pitchFamily="2" charset="-78"/>
              </a:rPr>
              <a:t>. </a:t>
            </a:r>
            <a:r>
              <a:rPr lang="fa-IR" sz="2400" dirty="0">
                <a:cs typeface="B Nazanin" pitchFamily="2" charset="-78"/>
              </a:rPr>
              <a:t>بنابراین کشور ایران به‌دلیل قرار گرفتن میان صفحات عربستان و اوراسیا مدام درحال تغییر شکل و حرکت است که این حرکات پوسته‌ای گاه منجر به زمین‌لرزه‌های ویرانگری شده که خسارات جانی و مالی فراوانی برجای گذاشته است.</a:t>
            </a:r>
            <a:endParaRPr lang="en-US" sz="2400" dirty="0">
              <a:cs typeface="B Nazanin" pitchFamily="2" charset="-78"/>
            </a:endParaRPr>
          </a:p>
          <a:p>
            <a:pPr algn="just" rtl="1">
              <a:buNone/>
            </a:pPr>
            <a:endParaRPr lang="en-US" sz="2400" dirty="0">
              <a:cs typeface="B Nazanin" pitchFamily="2" charset="-78"/>
            </a:endParaRPr>
          </a:p>
          <a:p>
            <a:pPr algn="just" rtl="1"/>
            <a:endParaRPr lang="fa-IR" sz="2400" dirty="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itchFamily="2" charset="-78"/>
              </a:rPr>
              <a:t>تاریخچه طراحی سیستمهای تعیین موقعیت ماهواره‌ای</a:t>
            </a:r>
            <a:endParaRPr lang="fa-IR" dirty="0"/>
          </a:p>
        </p:txBody>
      </p:sp>
      <p:pic>
        <p:nvPicPr>
          <p:cNvPr id="10" name="Content Placeholder 9" descr="Transit-1A.jpg"/>
          <p:cNvPicPr>
            <a:picLocks noGrp="1" noChangeAspect="1"/>
          </p:cNvPicPr>
          <p:nvPr>
            <p:ph idx="1"/>
          </p:nvPr>
        </p:nvPicPr>
        <p:blipFill>
          <a:blip r:embed="rId2"/>
          <a:stretch>
            <a:fillRect/>
          </a:stretch>
        </p:blipFill>
        <p:spPr>
          <a:xfrm>
            <a:off x="2175164" y="1814945"/>
            <a:ext cx="5708071" cy="4225637"/>
          </a:xfrm>
        </p:spPr>
      </p:pic>
      <p:sp>
        <p:nvSpPr>
          <p:cNvPr id="5" name="Footer Placeholder 3"/>
          <p:cNvSpPr txBox="1">
            <a:spLocks/>
          </p:cNvSpPr>
          <p:nvPr/>
        </p:nvSpPr>
        <p:spPr>
          <a:xfrm>
            <a:off x="9518073" y="0"/>
            <a:ext cx="2673928" cy="665018"/>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a:ln>
                  <a:noFill/>
                </a:ln>
                <a:solidFill>
                  <a:schemeClr val="tx1"/>
                </a:solidFill>
                <a:effectLst/>
                <a:uLnTx/>
                <a:uFillTx/>
                <a:latin typeface="+mn-lt"/>
                <a:ea typeface="+mn-ea"/>
                <a:cs typeface="B Nazanin" pitchFamily="2" charset="-78"/>
              </a:rPr>
              <a:t>بخش اول: سیستم‌های تعیین موقعیت ماهواره‌ای</a:t>
            </a:r>
            <a:endParaRPr kumimoji="0" lang="en-US" sz="2000" b="1"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ismicity-map-of-iran1-822x1030.jpg"/>
          <p:cNvPicPr/>
          <p:nvPr/>
        </p:nvPicPr>
        <p:blipFill>
          <a:blip r:embed="rId2" cstate="print"/>
          <a:stretch>
            <a:fillRect/>
          </a:stretch>
        </p:blipFill>
        <p:spPr>
          <a:xfrm>
            <a:off x="2050472" y="1"/>
            <a:ext cx="6179127" cy="6567054"/>
          </a:xfrm>
          <a:prstGeom prst="rect">
            <a:avLst/>
          </a:prstGeom>
        </p:spPr>
      </p:pic>
      <p:sp>
        <p:nvSpPr>
          <p:cNvPr id="5"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ایجاد شبکه سراسری ژئودینامیک کشور</a:t>
            </a:r>
          </a:p>
        </p:txBody>
      </p:sp>
      <p:sp>
        <p:nvSpPr>
          <p:cNvPr id="3" name="Content Placeholder 2"/>
          <p:cNvSpPr>
            <a:spLocks noGrp="1"/>
          </p:cNvSpPr>
          <p:nvPr>
            <p:ph idx="1"/>
          </p:nvPr>
        </p:nvSpPr>
        <p:spPr>
          <a:xfrm>
            <a:off x="663480" y="1550989"/>
            <a:ext cx="8596668" cy="5307011"/>
          </a:xfrm>
        </p:spPr>
        <p:txBody>
          <a:bodyPr>
            <a:noAutofit/>
          </a:bodyPr>
          <a:lstStyle/>
          <a:p>
            <a:pPr algn="just" rtl="1"/>
            <a:r>
              <a:rPr lang="fa-IR" sz="2400" dirty="0">
                <a:latin typeface="Times New Roman" pitchFamily="18" charset="0"/>
                <a:cs typeface="B Nazanin" pitchFamily="2" charset="-78"/>
              </a:rPr>
              <a:t>با توجه به لرزه‌خیزی کشور ایران و زلزله‌های مرگباری که در این منطقه جغرافیایی روی داده است، لزوم انجام پایش تغییرات پوسته زمین و حرکات تکتونیکی مربوط به آن احساس می‌شد. مطالعات ژئودینامیک از دیرباز مورد توجه پژوهشگران بوده و سازمان نقشه‌برداری کشور به‌عنوان یکی از متولیان این امر با همکاری سازمان زمین‌شناسی کشور، موسسه ژئوفیزیک دانشگاه تهران و پژوهشگاه زلزله شناسی تحقیقات ارزنده‌ای در این زمینه انجام داده است. پس از زلزله ویرانگر بم در سال 1382، ایده اولیه ایجاد شبکه‌ای سراسری و دائمی از ایستگاههای </a:t>
            </a:r>
            <a:r>
              <a:rPr lang="en-US" sz="2400" dirty="0">
                <a:latin typeface="Times New Roman" pitchFamily="18" charset="0"/>
                <a:cs typeface="B Nazanin" pitchFamily="2" charset="-78"/>
              </a:rPr>
              <a:t>GPS</a:t>
            </a:r>
            <a:r>
              <a:rPr lang="fa-IR" sz="2400" dirty="0">
                <a:latin typeface="Times New Roman" pitchFamily="18" charset="0"/>
                <a:cs typeface="B Nazanin" pitchFamily="2" charset="-78"/>
              </a:rPr>
              <a:t> مطرح شد تا حرکات پوسته زمین و ساز و کار گسلهای موجود در کشور مورد بررسی قرار گیرد. در راستای تحقق این ایده، شبکه ایستگاههای دائمی موسوم به شبکه دائمی ژئودینامیک کشور توسط سازمان نقشه‌برداری ایجاد گردید و فاز اول آن شامل 106 ایستگاه در اوایل دی‌ماه 1385 به بهره‌برداری رسید. محل استقرار این ایستگاهها با توجه به تراکم جمعیت و لرزه‌خیزی منطقه انتخاب شده بود. این شبکه به‌مرور زمان و با خرید گیرنده‌های جدید گسترش یافت و در سال 1392 تعداد ایستگاههای آن به 127 ایستگاه رسید. این شبکه هم‌اکنون با 110 ایستگاه در سراسر ایران درحال فعالیت است.</a:t>
            </a:r>
            <a:endParaRPr lang="en-US" sz="2400" dirty="0">
              <a:latin typeface="Times New Roman" pitchFamily="18" charset="0"/>
              <a:cs typeface="B Nazanin" pitchFamily="2" charset="-78"/>
            </a:endParaRPr>
          </a:p>
          <a:p>
            <a:endParaRPr lang="fa-IR" sz="2400" dirty="0">
              <a:latin typeface="Times New Roman" pitchFamily="18" charset="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ions.jpg"/>
          <p:cNvPicPr/>
          <p:nvPr/>
        </p:nvPicPr>
        <p:blipFill>
          <a:blip r:embed="rId2" cstate="print"/>
          <a:stretch>
            <a:fillRect/>
          </a:stretch>
        </p:blipFill>
        <p:spPr>
          <a:xfrm>
            <a:off x="817418" y="0"/>
            <a:ext cx="8423564" cy="6857999"/>
          </a:xfrm>
          <a:prstGeom prst="rect">
            <a:avLst/>
          </a:prstGeom>
        </p:spPr>
      </p:pic>
      <p:sp>
        <p:nvSpPr>
          <p:cNvPr id="3"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Nazanin" pitchFamily="2" charset="-78"/>
              </a:rPr>
              <a:t>نمای کلی از یک ایستگاه ژئودینامیک</a:t>
            </a:r>
          </a:p>
        </p:txBody>
      </p:sp>
      <p:sp>
        <p:nvSpPr>
          <p:cNvPr id="3" name="Text Placeholder 2"/>
          <p:cNvSpPr>
            <a:spLocks noGrp="1"/>
          </p:cNvSpPr>
          <p:nvPr>
            <p:ph type="body" idx="1"/>
          </p:nvPr>
        </p:nvSpPr>
        <p:spPr/>
        <p:txBody>
          <a:bodyPr/>
          <a:lstStyle/>
          <a:p>
            <a:pPr algn="ctr"/>
            <a:r>
              <a:rPr lang="fa-IR" dirty="0">
                <a:cs typeface="B Nazanin" pitchFamily="2" charset="-78"/>
              </a:rPr>
              <a:t>نصب شده به صورت پشت بامی</a:t>
            </a:r>
          </a:p>
        </p:txBody>
      </p:sp>
      <p:pic>
        <p:nvPicPr>
          <p:cNvPr id="8" name="Content Placeholder 7" descr="IMG_20241120_112258.jpg"/>
          <p:cNvPicPr>
            <a:picLocks noGrp="1" noChangeAspect="1"/>
          </p:cNvPicPr>
          <p:nvPr>
            <p:ph sz="half" idx="2"/>
          </p:nvPr>
        </p:nvPicPr>
        <p:blipFill>
          <a:blip r:embed="rId2"/>
          <a:stretch>
            <a:fillRect/>
          </a:stretch>
        </p:blipFill>
        <p:spPr>
          <a:xfrm>
            <a:off x="1191491" y="2736850"/>
            <a:ext cx="3131127" cy="3305175"/>
          </a:xfrm>
        </p:spPr>
      </p:pic>
      <p:sp>
        <p:nvSpPr>
          <p:cNvPr id="5" name="Text Placeholder 4"/>
          <p:cNvSpPr>
            <a:spLocks noGrp="1"/>
          </p:cNvSpPr>
          <p:nvPr>
            <p:ph type="body" sz="quarter" idx="3"/>
          </p:nvPr>
        </p:nvSpPr>
        <p:spPr/>
        <p:txBody>
          <a:bodyPr/>
          <a:lstStyle/>
          <a:p>
            <a:pPr algn="ctr"/>
            <a:r>
              <a:rPr lang="fa-IR" dirty="0">
                <a:cs typeface="B Nazanin" pitchFamily="2" charset="-78"/>
              </a:rPr>
              <a:t>نصب شده بر روی پیلار</a:t>
            </a:r>
          </a:p>
        </p:txBody>
      </p:sp>
      <p:pic>
        <p:nvPicPr>
          <p:cNvPr id="8193" name="Picture 1"/>
          <p:cNvPicPr>
            <a:picLocks noGrp="1" noChangeAspect="1" noChangeArrowheads="1"/>
          </p:cNvPicPr>
          <p:nvPr>
            <p:ph sz="quarter" idx="4"/>
          </p:nvPr>
        </p:nvPicPr>
        <p:blipFill>
          <a:blip r:embed="rId3"/>
          <a:srcRect/>
          <a:stretch>
            <a:fillRect/>
          </a:stretch>
        </p:blipFill>
        <p:spPr bwMode="auto">
          <a:xfrm>
            <a:off x="5087938" y="2805671"/>
            <a:ext cx="4186237" cy="3167533"/>
          </a:xfrm>
          <a:prstGeom prst="rect">
            <a:avLst/>
          </a:prstGeom>
          <a:noFill/>
          <a:ln w="9525">
            <a:noFill/>
            <a:miter lim="800000"/>
            <a:headEnd/>
            <a:tailEnd/>
          </a:ln>
        </p:spPr>
      </p:pic>
      <p:sp>
        <p:nvSpPr>
          <p:cNvPr id="9"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70" y="180109"/>
            <a:ext cx="8596668" cy="609600"/>
          </a:xfrm>
        </p:spPr>
        <p:txBody>
          <a:bodyPr>
            <a:normAutofit fontScale="90000"/>
          </a:bodyPr>
          <a:lstStyle/>
          <a:p>
            <a:pPr algn="ctr" rtl="1"/>
            <a:r>
              <a:rPr lang="fa-IR" b="1" dirty="0">
                <a:cs typeface="B Nazanin" pitchFamily="2" charset="-78"/>
              </a:rPr>
              <a:t>تجهیزات مستقر در ایستگاه(انواع گیرنده)</a:t>
            </a:r>
          </a:p>
        </p:txBody>
      </p:sp>
      <p:pic>
        <p:nvPicPr>
          <p:cNvPr id="7" name="Content Placeholder 6" descr="Trimble_NetR9_GNSS.jpg"/>
          <p:cNvPicPr>
            <a:picLocks noGrp="1" noChangeAspect="1"/>
          </p:cNvPicPr>
          <p:nvPr>
            <p:ph sz="half" idx="2"/>
          </p:nvPr>
        </p:nvPicPr>
        <p:blipFill>
          <a:blip r:embed="rId2"/>
          <a:stretch>
            <a:fillRect/>
          </a:stretch>
        </p:blipFill>
        <p:spPr>
          <a:xfrm>
            <a:off x="-166255" y="1221102"/>
            <a:ext cx="4184650" cy="2477313"/>
          </a:xfrm>
        </p:spPr>
      </p:pic>
      <p:pic>
        <p:nvPicPr>
          <p:cNvPr id="10" name="Picture 9" descr="ima1ges.jpg"/>
          <p:cNvPicPr>
            <a:picLocks noChangeAspect="1"/>
          </p:cNvPicPr>
          <p:nvPr/>
        </p:nvPicPr>
        <p:blipFill>
          <a:blip r:embed="rId3"/>
          <a:stretch>
            <a:fillRect/>
          </a:stretch>
        </p:blipFill>
        <p:spPr>
          <a:xfrm>
            <a:off x="7245927" y="4234728"/>
            <a:ext cx="3851564" cy="1999818"/>
          </a:xfrm>
          <a:prstGeom prst="rect">
            <a:avLst/>
          </a:prstGeom>
        </p:spPr>
      </p:pic>
      <p:pic>
        <p:nvPicPr>
          <p:cNvPr id="11" name="Picture 10" descr="IRNET-I_01.jpg"/>
          <p:cNvPicPr>
            <a:picLocks noChangeAspect="1"/>
          </p:cNvPicPr>
          <p:nvPr/>
        </p:nvPicPr>
        <p:blipFill>
          <a:blip r:embed="rId4"/>
          <a:stretch>
            <a:fillRect/>
          </a:stretch>
        </p:blipFill>
        <p:spPr>
          <a:xfrm>
            <a:off x="3893127" y="1136072"/>
            <a:ext cx="2656680" cy="2244437"/>
          </a:xfrm>
          <a:prstGeom prst="rect">
            <a:avLst/>
          </a:prstGeom>
        </p:spPr>
      </p:pic>
      <p:pic>
        <p:nvPicPr>
          <p:cNvPr id="12" name="Picture 11" descr="کورس-آراتک-999x1030.jpg"/>
          <p:cNvPicPr>
            <a:picLocks noChangeAspect="1"/>
          </p:cNvPicPr>
          <p:nvPr/>
        </p:nvPicPr>
        <p:blipFill>
          <a:blip r:embed="rId5"/>
          <a:stretch>
            <a:fillRect/>
          </a:stretch>
        </p:blipFill>
        <p:spPr>
          <a:xfrm>
            <a:off x="6510931" y="886690"/>
            <a:ext cx="3104124" cy="3228110"/>
          </a:xfrm>
          <a:prstGeom prst="rect">
            <a:avLst/>
          </a:prstGeom>
        </p:spPr>
      </p:pic>
      <p:pic>
        <p:nvPicPr>
          <p:cNvPr id="9217" name="Picture 1"/>
          <p:cNvPicPr>
            <a:picLocks noChangeAspect="1" noChangeArrowheads="1"/>
          </p:cNvPicPr>
          <p:nvPr/>
        </p:nvPicPr>
        <p:blipFill>
          <a:blip r:embed="rId6"/>
          <a:srcRect/>
          <a:stretch>
            <a:fillRect/>
          </a:stretch>
        </p:blipFill>
        <p:spPr bwMode="auto">
          <a:xfrm>
            <a:off x="3343275" y="4128616"/>
            <a:ext cx="3306906" cy="2729384"/>
          </a:xfrm>
          <a:prstGeom prst="rect">
            <a:avLst/>
          </a:prstGeom>
          <a:noFill/>
          <a:ln w="9525">
            <a:noFill/>
            <a:miter lim="800000"/>
            <a:headEnd/>
            <a:tailEnd/>
          </a:ln>
        </p:spPr>
      </p:pic>
      <p:pic>
        <p:nvPicPr>
          <p:cNvPr id="9218" name="Picture 2"/>
          <p:cNvPicPr>
            <a:picLocks noChangeAspect="1" noChangeArrowheads="1"/>
          </p:cNvPicPr>
          <p:nvPr/>
        </p:nvPicPr>
        <p:blipFill>
          <a:blip r:embed="rId7"/>
          <a:srcRect/>
          <a:stretch>
            <a:fillRect/>
          </a:stretch>
        </p:blipFill>
        <p:spPr bwMode="auto">
          <a:xfrm>
            <a:off x="749445" y="5089814"/>
            <a:ext cx="2352675" cy="1943100"/>
          </a:xfrm>
          <a:prstGeom prst="rect">
            <a:avLst/>
          </a:prstGeom>
          <a:noFill/>
          <a:ln w="9525">
            <a:noFill/>
            <a:miter lim="800000"/>
            <a:headEnd/>
            <a:tailEnd/>
          </a:ln>
        </p:spPr>
      </p:pic>
      <p:sp>
        <p:nvSpPr>
          <p:cNvPr id="15"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تجهیزات مستقر در ایستگاهها (انواع آنتن)</a:t>
            </a:r>
          </a:p>
        </p:txBody>
      </p:sp>
      <p:pic>
        <p:nvPicPr>
          <p:cNvPr id="4" name="Content Placeholder 3" descr="Untitled1.jpg"/>
          <p:cNvPicPr>
            <a:picLocks noGrp="1" noChangeAspect="1"/>
          </p:cNvPicPr>
          <p:nvPr>
            <p:ph idx="1"/>
          </p:nvPr>
        </p:nvPicPr>
        <p:blipFill>
          <a:blip r:embed="rId2"/>
          <a:stretch>
            <a:fillRect/>
          </a:stretch>
        </p:blipFill>
        <p:spPr>
          <a:xfrm>
            <a:off x="1321882" y="2028754"/>
            <a:ext cx="2209800" cy="2066925"/>
          </a:xfrm>
        </p:spPr>
      </p:pic>
      <p:pic>
        <p:nvPicPr>
          <p:cNvPr id="5" name="Picture 4" descr="کورس-گیرنده.jpg"/>
          <p:cNvPicPr>
            <a:picLocks noChangeAspect="1"/>
          </p:cNvPicPr>
          <p:nvPr/>
        </p:nvPicPr>
        <p:blipFill>
          <a:blip r:embed="rId3"/>
          <a:stretch>
            <a:fillRect/>
          </a:stretch>
        </p:blipFill>
        <p:spPr>
          <a:xfrm>
            <a:off x="5036127" y="1759527"/>
            <a:ext cx="3262745" cy="2447059"/>
          </a:xfrm>
          <a:prstGeom prst="rect">
            <a:avLst/>
          </a:prstGeom>
        </p:spPr>
      </p:pic>
      <p:pic>
        <p:nvPicPr>
          <p:cNvPr id="6" name="Picture 5" descr="Untit4led.jpg"/>
          <p:cNvPicPr>
            <a:picLocks noChangeAspect="1"/>
          </p:cNvPicPr>
          <p:nvPr/>
        </p:nvPicPr>
        <p:blipFill>
          <a:blip r:embed="rId4"/>
          <a:stretch>
            <a:fillRect/>
          </a:stretch>
        </p:blipFill>
        <p:spPr>
          <a:xfrm>
            <a:off x="1574655" y="4310928"/>
            <a:ext cx="2143125" cy="2143125"/>
          </a:xfrm>
          <a:prstGeom prst="rect">
            <a:avLst/>
          </a:prstGeom>
        </p:spPr>
      </p:pic>
      <p:pic>
        <p:nvPicPr>
          <p:cNvPr id="7" name="Picture 6" descr="smallChokeRingAntenna photo 2003.jpg"/>
          <p:cNvPicPr>
            <a:picLocks noChangeAspect="1"/>
          </p:cNvPicPr>
          <p:nvPr/>
        </p:nvPicPr>
        <p:blipFill>
          <a:blip r:embed="rId5"/>
          <a:stretch>
            <a:fillRect/>
          </a:stretch>
        </p:blipFill>
        <p:spPr>
          <a:xfrm>
            <a:off x="4831259" y="4549963"/>
            <a:ext cx="2192995" cy="2308037"/>
          </a:xfrm>
          <a:prstGeom prst="rect">
            <a:avLst/>
          </a:prstGeom>
        </p:spPr>
      </p:pic>
      <p:sp>
        <p:nvSpPr>
          <p:cNvPr id="8"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lstStyle/>
          <a:p>
            <a:pPr algn="ctr" rtl="1"/>
            <a:r>
              <a:rPr lang="fa-IR" b="1" dirty="0">
                <a:cs typeface="B Nazanin" pitchFamily="2" charset="-78"/>
              </a:rPr>
              <a:t>تجهیزات مستقر در ایستگاه (سنسور هواشناسی)</a:t>
            </a:r>
          </a:p>
        </p:txBody>
      </p:sp>
      <p:pic>
        <p:nvPicPr>
          <p:cNvPr id="100354" name="Picture 2"/>
          <p:cNvPicPr>
            <a:picLocks noGrp="1" noChangeAspect="1" noChangeArrowheads="1"/>
          </p:cNvPicPr>
          <p:nvPr>
            <p:ph idx="1"/>
          </p:nvPr>
        </p:nvPicPr>
        <p:blipFill>
          <a:blip r:embed="rId2"/>
          <a:srcRect/>
          <a:stretch>
            <a:fillRect/>
          </a:stretch>
        </p:blipFill>
        <p:spPr bwMode="auto">
          <a:xfrm>
            <a:off x="2295165" y="1782402"/>
            <a:ext cx="5334000" cy="3848100"/>
          </a:xfrm>
          <a:prstGeom prst="rect">
            <a:avLst/>
          </a:prstGeom>
          <a:noFill/>
          <a:ln w="9525">
            <a:noFill/>
            <a:miter lim="800000"/>
            <a:headEnd/>
            <a:tailEnd/>
          </a:ln>
        </p:spPr>
      </p:pic>
      <p:sp>
        <p:nvSpPr>
          <p:cNvPr id="5" name="Oval 4"/>
          <p:cNvSpPr/>
          <p:nvPr/>
        </p:nvSpPr>
        <p:spPr>
          <a:xfrm>
            <a:off x="2632364" y="2175165"/>
            <a:ext cx="1759527" cy="3380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2133600" y="5668972"/>
            <a:ext cx="6096000" cy="923330"/>
          </a:xfrm>
          <a:prstGeom prst="rect">
            <a:avLst/>
          </a:prstGeom>
        </p:spPr>
        <p:txBody>
          <a:bodyPr>
            <a:spAutoFit/>
          </a:bodyPr>
          <a:lstStyle/>
          <a:p>
            <a:pPr algn="r" rtl="1"/>
            <a:r>
              <a:rPr lang="fa-IR" b="1" dirty="0">
                <a:cs typeface="B Nazanin" pitchFamily="2" charset="-78"/>
              </a:rPr>
              <a:t>حسگر هواشناسی بر روی 49 ایستگاه از ایستگاههای شبکه ژئودینامیک نصب شده است و از داده های آن می‌توان جهت اهداف هواشناسی استفاده نمود.</a:t>
            </a:r>
          </a:p>
        </p:txBody>
      </p:sp>
      <p:sp>
        <p:nvSpPr>
          <p:cNvPr id="7"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تجهیزات مستقر در ایستگاهها (مودم)</a:t>
            </a:r>
          </a:p>
        </p:txBody>
      </p:sp>
      <p:pic>
        <p:nvPicPr>
          <p:cNvPr id="4" name="Content Placeholder 3" descr="Uئntitled.jpg"/>
          <p:cNvPicPr>
            <a:picLocks noGrp="1" noChangeAspect="1"/>
          </p:cNvPicPr>
          <p:nvPr>
            <p:ph idx="1"/>
          </p:nvPr>
        </p:nvPicPr>
        <p:blipFill>
          <a:blip r:embed="rId2"/>
          <a:stretch>
            <a:fillRect/>
          </a:stretch>
        </p:blipFill>
        <p:spPr>
          <a:xfrm>
            <a:off x="0" y="1774608"/>
            <a:ext cx="2788155" cy="2589573"/>
          </a:xfrm>
        </p:spPr>
      </p:pic>
      <p:pic>
        <p:nvPicPr>
          <p:cNvPr id="5" name="Picture 4" descr="Capture.JPG"/>
          <p:cNvPicPr>
            <a:picLocks noChangeAspect="1"/>
          </p:cNvPicPr>
          <p:nvPr/>
        </p:nvPicPr>
        <p:blipFill>
          <a:blip r:embed="rId3"/>
          <a:stretch>
            <a:fillRect/>
          </a:stretch>
        </p:blipFill>
        <p:spPr>
          <a:xfrm>
            <a:off x="2563524" y="1502353"/>
            <a:ext cx="3629025" cy="2972666"/>
          </a:xfrm>
          <a:prstGeom prst="rect">
            <a:avLst/>
          </a:prstGeom>
        </p:spPr>
      </p:pic>
      <p:pic>
        <p:nvPicPr>
          <p:cNvPr id="6" name="Picture 5" descr="Untitle65d.jpg"/>
          <p:cNvPicPr>
            <a:picLocks noChangeAspect="1"/>
          </p:cNvPicPr>
          <p:nvPr/>
        </p:nvPicPr>
        <p:blipFill>
          <a:blip r:embed="rId4"/>
          <a:stretch>
            <a:fillRect/>
          </a:stretch>
        </p:blipFill>
        <p:spPr>
          <a:xfrm>
            <a:off x="604836" y="4465494"/>
            <a:ext cx="2143125" cy="2143125"/>
          </a:xfrm>
          <a:prstGeom prst="rect">
            <a:avLst/>
          </a:prstGeom>
        </p:spPr>
      </p:pic>
      <p:pic>
        <p:nvPicPr>
          <p:cNvPr id="8" name="Picture 7" descr="IMG_20140908_15360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436" y="2539020"/>
            <a:ext cx="3699164" cy="2642580"/>
          </a:xfrm>
          <a:prstGeom prst="rect">
            <a:avLst/>
          </a:prstGeom>
          <a:noFill/>
          <a:ln>
            <a:noFill/>
          </a:ln>
        </p:spPr>
      </p:pic>
      <p:sp>
        <p:nvSpPr>
          <p:cNvPr id="9"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تجهیزات مستقر در ایستگاه (انواع رک)</a:t>
            </a:r>
          </a:p>
        </p:txBody>
      </p:sp>
      <p:pic>
        <p:nvPicPr>
          <p:cNvPr id="4" name="Content Placeholder 3" descr="Untiثثtled.jpg"/>
          <p:cNvPicPr>
            <a:picLocks noGrp="1" noChangeAspect="1"/>
          </p:cNvPicPr>
          <p:nvPr>
            <p:ph idx="1"/>
          </p:nvPr>
        </p:nvPicPr>
        <p:blipFill>
          <a:blip r:embed="rId2"/>
          <a:stretch>
            <a:fillRect/>
          </a:stretch>
        </p:blipFill>
        <p:spPr>
          <a:xfrm>
            <a:off x="1258237" y="2004508"/>
            <a:ext cx="2143125" cy="2143125"/>
          </a:xfrm>
        </p:spPr>
      </p:pic>
      <p:pic>
        <p:nvPicPr>
          <p:cNvPr id="5" name="Picture 4" descr="544.jpg"/>
          <p:cNvPicPr>
            <a:picLocks noChangeAspect="1"/>
          </p:cNvPicPr>
          <p:nvPr/>
        </p:nvPicPr>
        <p:blipFill>
          <a:blip r:embed="rId3"/>
          <a:stretch>
            <a:fillRect/>
          </a:stretch>
        </p:blipFill>
        <p:spPr>
          <a:xfrm>
            <a:off x="3763673" y="1775546"/>
            <a:ext cx="2143125" cy="2143125"/>
          </a:xfrm>
          <a:prstGeom prst="rect">
            <a:avLst/>
          </a:prstGeom>
        </p:spPr>
      </p:pic>
      <p:pic>
        <p:nvPicPr>
          <p:cNvPr id="6" name="Picture 5" descr="Untitledصثقصث.jpg"/>
          <p:cNvPicPr>
            <a:picLocks noChangeAspect="1"/>
          </p:cNvPicPr>
          <p:nvPr/>
        </p:nvPicPr>
        <p:blipFill>
          <a:blip r:embed="rId4"/>
          <a:stretch>
            <a:fillRect/>
          </a:stretch>
        </p:blipFill>
        <p:spPr>
          <a:xfrm>
            <a:off x="3583565" y="4006128"/>
            <a:ext cx="2143125" cy="2143125"/>
          </a:xfrm>
          <a:prstGeom prst="rect">
            <a:avLst/>
          </a:prstGeom>
        </p:spPr>
      </p:pic>
      <p:pic>
        <p:nvPicPr>
          <p:cNvPr id="5121" name="Picture 1"/>
          <p:cNvPicPr>
            <a:picLocks noChangeAspect="1" noChangeArrowheads="1"/>
          </p:cNvPicPr>
          <p:nvPr/>
        </p:nvPicPr>
        <p:blipFill>
          <a:blip r:embed="rId5"/>
          <a:srcRect/>
          <a:stretch>
            <a:fillRect/>
          </a:stretch>
        </p:blipFill>
        <p:spPr bwMode="auto">
          <a:xfrm>
            <a:off x="6752359" y="1886815"/>
            <a:ext cx="2400300" cy="4248150"/>
          </a:xfrm>
          <a:prstGeom prst="rect">
            <a:avLst/>
          </a:prstGeom>
          <a:noFill/>
          <a:ln w="9525">
            <a:noFill/>
            <a:miter lim="800000"/>
            <a:headEnd/>
            <a:tailEnd/>
          </a:ln>
        </p:spPr>
      </p:pic>
      <p:sp>
        <p:nvSpPr>
          <p:cNvPr id="8"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a:cs typeface="B Nazanin" pitchFamily="2" charset="-78"/>
              </a:rPr>
              <a:t>تجهیزات مستقر در ایستگاه (</a:t>
            </a:r>
            <a:r>
              <a:rPr lang="en-US" b="1" dirty="0">
                <a:cs typeface="B Nazanin" pitchFamily="2" charset="-78"/>
              </a:rPr>
              <a:t>UPS</a:t>
            </a:r>
            <a:r>
              <a:rPr lang="fa-IR" b="1" dirty="0">
                <a:cs typeface="B Nazanin" pitchFamily="2" charset="-78"/>
              </a:rPr>
              <a:t>)</a:t>
            </a:r>
          </a:p>
        </p:txBody>
      </p:sp>
      <p:pic>
        <p:nvPicPr>
          <p:cNvPr id="4" name="Content Placeholder 3" descr="imagGFFes.jpg"/>
          <p:cNvPicPr>
            <a:picLocks noGrp="1" noChangeAspect="1"/>
          </p:cNvPicPr>
          <p:nvPr>
            <p:ph idx="1"/>
          </p:nvPr>
        </p:nvPicPr>
        <p:blipFill>
          <a:blip r:embed="rId2"/>
          <a:stretch>
            <a:fillRect/>
          </a:stretch>
        </p:blipFill>
        <p:spPr>
          <a:xfrm>
            <a:off x="872836" y="1427019"/>
            <a:ext cx="4447309" cy="3131128"/>
          </a:xfrm>
        </p:spPr>
      </p:pic>
      <p:pic>
        <p:nvPicPr>
          <p:cNvPr id="5" name="Picture 4" descr="UntitlUPSed.jpg"/>
          <p:cNvPicPr>
            <a:picLocks noChangeAspect="1"/>
          </p:cNvPicPr>
          <p:nvPr/>
        </p:nvPicPr>
        <p:blipFill>
          <a:blip r:embed="rId3"/>
          <a:stretch>
            <a:fillRect/>
          </a:stretch>
        </p:blipFill>
        <p:spPr>
          <a:xfrm>
            <a:off x="6086475" y="3112943"/>
            <a:ext cx="2762250" cy="1657350"/>
          </a:xfrm>
          <a:prstGeom prst="rect">
            <a:avLst/>
          </a:prstGeom>
        </p:spPr>
      </p:pic>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480" y="484910"/>
            <a:ext cx="8596668" cy="5847399"/>
          </a:xfrm>
        </p:spPr>
        <p:txBody>
          <a:bodyPr>
            <a:normAutofit fontScale="92500"/>
          </a:bodyPr>
          <a:lstStyle/>
          <a:p>
            <a:pPr algn="just" rtl="1"/>
            <a:r>
              <a:rPr lang="fa-IR" sz="2400" dirty="0">
                <a:cs typeface="B Nazanin" pitchFamily="2" charset="-78"/>
              </a:rPr>
              <a:t>اسپوتنیک نخستین ماهواره فضایی جهان بود که در اکتبر 1957 توسط اتجاد جماهیر شوروی به مدار زمین پرتاب شد. در همین زمان دانشمندان در دانشگاه ماساچوست آمریکا متوجه شدند فرکانس سیگنالهای رادیویی دریافتی از ماهواره روسی به محض نزدیک شدن به زمین افزایش و با دور شدن آن کاهش می‌یابد این کشف سرآغاز طراحی سیستمهای تعیین موقعیت جهانی توسط ایالات متحده آمریکا بود.</a:t>
            </a:r>
          </a:p>
          <a:p>
            <a:pPr algn="just" rtl="1"/>
            <a:r>
              <a:rPr lang="fa-IR" sz="2400" dirty="0">
                <a:solidFill>
                  <a:schemeClr val="tx1"/>
                </a:solidFill>
                <a:cs typeface="B Nazanin" pitchFamily="2" charset="-78"/>
              </a:rPr>
              <a:t>اولین سیستم ناوبری ماهواره‌ای کاربردی که نیروی دریایی ایالات متحده آن را در سال ۱۹۶۰ راه اندازی کرد، ترانزیت یا ناوست نام داشت. این سیستم شامل پنج ماهواره بود که تقریباً هر یک ساعت یک بار می توانست مختصات یک محل را مشخص کند.</a:t>
            </a:r>
            <a:r>
              <a:rPr lang="fa-IR" sz="2400" i="1" dirty="0">
                <a:solidFill>
                  <a:schemeClr val="tx1"/>
                </a:solidFill>
                <a:cs typeface="B Nazanin" pitchFamily="2" charset="-78"/>
              </a:rPr>
              <a:t> </a:t>
            </a:r>
            <a:r>
              <a:rPr lang="fa-IR" sz="2400" dirty="0">
                <a:solidFill>
                  <a:schemeClr val="tx1"/>
                </a:solidFill>
                <a:cs typeface="B Nazanin" pitchFamily="2" charset="-78"/>
              </a:rPr>
              <a:t>این سیستم ابتدا برای فراهم آوردن اطلاعات دقیق مکانی مورد نیاز برای </a:t>
            </a:r>
            <a:r>
              <a:rPr lang="fa-IR" sz="2400" dirty="0">
                <a:solidFill>
                  <a:schemeClr val="tx1"/>
                </a:solidFill>
                <a:cs typeface="B Nazanin" pitchFamily="2" charset="-78"/>
                <a:hlinkClick r:id="rId2" tooltip="زیردریایی حامل موشک بالستیک (صفحه وجود ندارد)"/>
              </a:rPr>
              <a:t>زیردریایی‌های حامل موشک بالستیک</a:t>
            </a:r>
            <a:r>
              <a:rPr lang="fa-IR" sz="2400" dirty="0">
                <a:solidFill>
                  <a:schemeClr val="tx1"/>
                </a:solidFill>
                <a:cs typeface="B Nazanin" pitchFamily="2" charset="-78"/>
              </a:rPr>
              <a:t> </a:t>
            </a:r>
            <a:r>
              <a:rPr lang="fa-IR" sz="2400" dirty="0">
                <a:solidFill>
                  <a:schemeClr val="tx1"/>
                </a:solidFill>
                <a:cs typeface="B Nazanin" pitchFamily="2" charset="-78"/>
                <a:hlinkClick r:id="rId3" tooltip="زیردریایی پولاریس (صفحه وجود ندارد)"/>
              </a:rPr>
              <a:t>پولاریس</a:t>
            </a:r>
            <a:r>
              <a:rPr lang="fa-IR" sz="2400" dirty="0">
                <a:solidFill>
                  <a:schemeClr val="tx1"/>
                </a:solidFill>
                <a:cs typeface="B Nazanin" pitchFamily="2" charset="-78"/>
              </a:rPr>
              <a:t> و همچنین برای سامانه ناوبری کشتیهای </a:t>
            </a:r>
            <a:r>
              <a:rPr lang="fa-IR" sz="2400" dirty="0">
                <a:solidFill>
                  <a:schemeClr val="tx1"/>
                </a:solidFill>
                <a:cs typeface="B Nazanin" pitchFamily="2" charset="-78"/>
                <a:hlinkClick r:id="rId4" tooltip="نیروی دریایی ایالات متحده"/>
              </a:rPr>
              <a:t>نیروی دریایی</a:t>
            </a:r>
            <a:r>
              <a:rPr lang="fa-IR" sz="2400" dirty="0">
                <a:solidFill>
                  <a:schemeClr val="tx1"/>
                </a:solidFill>
                <a:cs typeface="B Nazanin" pitchFamily="2" charset="-78"/>
              </a:rPr>
              <a:t>، </a:t>
            </a:r>
            <a:r>
              <a:rPr lang="fa-IR" sz="2400" dirty="0">
                <a:solidFill>
                  <a:schemeClr val="tx1"/>
                </a:solidFill>
                <a:cs typeface="B Nazanin" pitchFamily="2" charset="-78"/>
                <a:hlinkClick r:id="rId5" tooltip="آب‌نگاری"/>
              </a:rPr>
              <a:t>آب‌نگاری</a:t>
            </a:r>
            <a:r>
              <a:rPr lang="fa-IR" sz="2400" dirty="0">
                <a:solidFill>
                  <a:schemeClr val="tx1"/>
                </a:solidFill>
                <a:cs typeface="B Nazanin" pitchFamily="2" charset="-78"/>
              </a:rPr>
              <a:t> و </a:t>
            </a:r>
            <a:r>
              <a:rPr lang="fa-IR" sz="2400" dirty="0">
                <a:solidFill>
                  <a:schemeClr val="tx1"/>
                </a:solidFill>
                <a:cs typeface="B Nazanin" pitchFamily="2" charset="-78"/>
                <a:hlinkClick r:id="rId6" tooltip="زمین‌سنجی"/>
              </a:rPr>
              <a:t>زمین‌سنجی</a:t>
            </a:r>
            <a:r>
              <a:rPr lang="fa-IR" sz="2400" dirty="0">
                <a:solidFill>
                  <a:schemeClr val="tx1"/>
                </a:solidFill>
                <a:cs typeface="B Nazanin" pitchFamily="2" charset="-78"/>
              </a:rPr>
              <a:t> استفاده می‌شد. این سیستم از سال ۱۹۶۴ به بعد، به شکل پیوسته خدمات موقعیت‌یابی ماهواره‌ای را ابتدا برای </a:t>
            </a:r>
            <a:r>
              <a:rPr lang="fa-IR" sz="2400" dirty="0">
                <a:solidFill>
                  <a:schemeClr val="tx1"/>
                </a:solidFill>
                <a:cs typeface="B Nazanin" pitchFamily="2" charset="-78"/>
                <a:hlinkClick r:id="rId3" tooltip="زیردریایی پولاریس (صفحه وجود ندارد)"/>
              </a:rPr>
              <a:t>زیردریایی‌های پولاریس</a:t>
            </a:r>
            <a:r>
              <a:rPr lang="fa-IR" sz="2400" dirty="0">
                <a:solidFill>
                  <a:schemeClr val="tx1"/>
                </a:solidFill>
                <a:cs typeface="B Nazanin" pitchFamily="2" charset="-78"/>
              </a:rPr>
              <a:t> و بعدها برای عموم ارائه کرد. </a:t>
            </a:r>
          </a:p>
          <a:p>
            <a:pPr algn="just" rtl="1"/>
            <a:r>
              <a:rPr lang="fa-IR" sz="2400" dirty="0">
                <a:cs typeface="B Nazanin" pitchFamily="2" charset="-78"/>
              </a:rPr>
              <a:t>با توجه به سرعت پایین تعیین موقعیت در سیستم ترانزیت، ارتش آمریکا بر آن شد تا سیستمی متشکل از ماهواره‌های فضایی ایجاد کند تا سیگنالهای پیوسته به زمین ارسال کنند. کمپانی</a:t>
            </a:r>
            <a:r>
              <a:rPr lang="en-US" sz="2400" dirty="0">
                <a:cs typeface="B Nazanin" pitchFamily="2" charset="-78"/>
              </a:rPr>
              <a:t> </a:t>
            </a:r>
            <a:r>
              <a:rPr lang="en-US" sz="2400" dirty="0">
                <a:latin typeface="Times New Roman" pitchFamily="18" charset="0"/>
                <a:cs typeface="Times New Roman" pitchFamily="18" charset="0"/>
              </a:rPr>
              <a:t>Aerospace Corporation </a:t>
            </a:r>
            <a:r>
              <a:rPr lang="fa-IR" sz="2400" dirty="0">
                <a:latin typeface="Times New Roman" pitchFamily="18" charset="0"/>
                <a:cs typeface="Times New Roman" pitchFamily="18" charset="0"/>
              </a:rPr>
              <a:t> </a:t>
            </a:r>
            <a:r>
              <a:rPr lang="fa-IR" sz="2400" dirty="0">
                <a:cs typeface="B Nazanin" pitchFamily="2" charset="-78"/>
              </a:rPr>
              <a:t>در این زمینه پژوهشهایی انجام داد که نتیجه آن مفهومی از فناوری جی پی اس را آفرید که امروزه با آن سر و کار داریم</a:t>
            </a:r>
            <a:endParaRPr lang="fa-IR" sz="2400" dirty="0">
              <a:solidFill>
                <a:schemeClr val="tx1"/>
              </a:solidFill>
              <a:cs typeface="B Nazanin" pitchFamily="2" charset="-78"/>
            </a:endParaRPr>
          </a:p>
          <a:p>
            <a:pPr algn="just" rtl="1">
              <a:buNone/>
            </a:pPr>
            <a:endParaRPr lang="fa-IR" sz="2400" dirty="0">
              <a:solidFill>
                <a:schemeClr val="tx1"/>
              </a:solidFill>
              <a:cs typeface="B Nazanin" pitchFamily="2" charset="-78"/>
            </a:endParaRPr>
          </a:p>
          <a:p>
            <a:endParaRPr lang="fa-IR" dirty="0"/>
          </a:p>
          <a:p>
            <a:pPr algn="just" rtl="1"/>
            <a:endParaRPr lang="fa-IR" dirty="0"/>
          </a:p>
        </p:txBody>
      </p:sp>
      <p:sp>
        <p:nvSpPr>
          <p:cNvPr id="5" name="Footer Placeholder 3"/>
          <p:cNvSpPr>
            <a:spLocks noGrp="1"/>
          </p:cNvSpPr>
          <p:nvPr>
            <p:ph type="ftr" sz="quarter" idx="11"/>
          </p:nvPr>
        </p:nvSpPr>
        <p:spPr>
          <a:xfrm>
            <a:off x="9518073" y="0"/>
            <a:ext cx="2673928" cy="665018"/>
          </a:xfrm>
        </p:spPr>
        <p:txBody>
          <a:bodyPr/>
          <a:lstStyle/>
          <a:p>
            <a:pPr algn="ctr"/>
            <a:r>
              <a:rPr lang="fa-IR" sz="2000" b="1" dirty="0">
                <a:solidFill>
                  <a:schemeClr val="tx1"/>
                </a:solidFill>
                <a:cs typeface="B Nazanin" pitchFamily="2" charset="-78"/>
              </a:rPr>
              <a:t>بخش اول: سیستم‌های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82071" y="5106929"/>
            <a:ext cx="8596669" cy="514248"/>
          </a:xfrm>
        </p:spPr>
        <p:txBody>
          <a:bodyPr/>
          <a:lstStyle/>
          <a:p>
            <a:pPr algn="ctr"/>
            <a:r>
              <a:rPr lang="fa-IR" sz="4000" b="1" dirty="0" smtClean="0">
                <a:cs typeface="B Nazanin" pitchFamily="2" charset="-78"/>
              </a:rPr>
              <a:t>بخش ششم</a:t>
            </a:r>
            <a:endParaRPr lang="fa-IR" sz="4000" b="1" dirty="0">
              <a:cs typeface="B Nazanin" pitchFamily="2" charset="-78"/>
            </a:endParaRPr>
          </a:p>
        </p:txBody>
      </p:sp>
      <p:sp>
        <p:nvSpPr>
          <p:cNvPr id="4" name="Text Placeholder 3"/>
          <p:cNvSpPr>
            <a:spLocks noGrp="1"/>
          </p:cNvSpPr>
          <p:nvPr>
            <p:ph type="body" idx="1"/>
          </p:nvPr>
        </p:nvSpPr>
        <p:spPr>
          <a:xfrm>
            <a:off x="718899" y="5621177"/>
            <a:ext cx="8596668" cy="890459"/>
          </a:xfrm>
        </p:spPr>
        <p:txBody>
          <a:bodyPr>
            <a:normAutofit/>
          </a:bodyPr>
          <a:lstStyle/>
          <a:p>
            <a:pPr algn="ctr"/>
            <a:r>
              <a:rPr lang="fa-IR" sz="4000" b="1" dirty="0" smtClean="0">
                <a:solidFill>
                  <a:srgbClr val="92D050"/>
                </a:solidFill>
                <a:cs typeface="B Nazanin" pitchFamily="2" charset="-78"/>
              </a:rPr>
              <a:t>پردازش شبکه سراسری ژئودینامیک کشور</a:t>
            </a:r>
            <a:endParaRPr lang="fa-IR" sz="4000" b="1" dirty="0">
              <a:solidFill>
                <a:srgbClr val="92D050"/>
              </a:solidFill>
              <a:cs typeface="B Nazanin" pitchFamily="2" charset="-78"/>
            </a:endParaRPr>
          </a:p>
        </p:txBody>
      </p:sp>
      <p:pic>
        <p:nvPicPr>
          <p:cNvPr id="6" name="Picture 2"/>
          <p:cNvPicPr>
            <a:picLocks noChangeAspect="1" noChangeArrowheads="1"/>
          </p:cNvPicPr>
          <p:nvPr/>
        </p:nvPicPr>
        <p:blipFill>
          <a:blip r:embed="rId2" cstate="print"/>
          <a:srcRect/>
          <a:stretch>
            <a:fillRect/>
          </a:stretch>
        </p:blipFill>
        <p:spPr bwMode="auto">
          <a:xfrm>
            <a:off x="1676399" y="0"/>
            <a:ext cx="5466083" cy="500758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51560"/>
          </a:xfrm>
        </p:spPr>
        <p:txBody>
          <a:bodyPr>
            <a:noAutofit/>
          </a:bodyPr>
          <a:lstStyle/>
          <a:p>
            <a:pPr rtl="1"/>
            <a:r>
              <a:rPr lang="en-US" sz="2400" b="1" dirty="0">
                <a:cs typeface="B Nazanin" pitchFamily="2" charset="-78"/>
              </a:rPr>
              <a:t>            </a:t>
            </a:r>
            <a:r>
              <a:rPr lang="fa-IR" sz="2400" b="1" dirty="0" smtClean="0">
                <a:cs typeface="B Nazanin" pitchFamily="2" charset="-78"/>
              </a:rPr>
              <a:t>                                    نرم </a:t>
            </a:r>
            <a:r>
              <a:rPr lang="fa-IR" sz="2400" b="1" dirty="0">
                <a:cs typeface="B Nazanin" pitchFamily="2" charset="-78"/>
              </a:rPr>
              <a:t>افزار پردازش</a:t>
            </a:r>
            <a:r>
              <a:rPr lang="en-US" sz="2400" b="1" dirty="0">
                <a:cs typeface="B Nazanin" pitchFamily="2" charset="-78"/>
              </a:rPr>
              <a:t>                                 </a:t>
            </a:r>
            <a:r>
              <a:rPr lang="en-US" sz="2400" b="1" dirty="0" smtClean="0">
                <a:cs typeface="B Nazanin" pitchFamily="2" charset="-78"/>
              </a:rPr>
              <a:t/>
            </a:r>
            <a:br>
              <a:rPr lang="en-US" sz="2400" b="1" dirty="0" smtClean="0">
                <a:cs typeface="B Nazanin" pitchFamily="2" charset="-78"/>
              </a:rPr>
            </a:br>
            <a:r>
              <a:rPr lang="en-US" sz="2400" b="1" dirty="0" smtClean="0">
                <a:cs typeface="B Nazanin" pitchFamily="2" charset="-78"/>
              </a:rPr>
              <a:t> </a:t>
            </a:r>
            <a:br>
              <a:rPr lang="en-US" sz="2400" b="1" dirty="0" smtClean="0">
                <a:cs typeface="B Nazanin" pitchFamily="2" charset="-78"/>
              </a:rPr>
            </a:br>
            <a:r>
              <a:rPr lang="en-US" sz="2400" b="1" dirty="0" smtClean="0">
                <a:cs typeface="B Nazanin" pitchFamily="2" charset="-78"/>
              </a:rPr>
              <a:t>          </a:t>
            </a:r>
            <a:r>
              <a:rPr lang="fa-IR" sz="2400" b="1" dirty="0" smtClean="0">
                <a:cs typeface="B Nazanin" pitchFamily="2" charset="-78"/>
              </a:rPr>
              <a:t> </a:t>
            </a:r>
            <a:r>
              <a:rPr lang="en-US" sz="2400" b="1" dirty="0">
                <a:cs typeface="B Nazanin" pitchFamily="2" charset="-78"/>
              </a:rPr>
              <a:t>GAMIT</a:t>
            </a:r>
            <a:r>
              <a:rPr lang="en-US" sz="2400" dirty="0">
                <a:cs typeface="B Nazanin" pitchFamily="2" charset="-78"/>
              </a:rPr>
              <a:t>(</a:t>
            </a:r>
            <a:r>
              <a:rPr lang="en-US" sz="2400" b="1" dirty="0">
                <a:solidFill>
                  <a:srgbClr val="FF0000"/>
                </a:solidFill>
                <a:cs typeface="B Nazanin" pitchFamily="2" charset="-78"/>
              </a:rPr>
              <a:t>G</a:t>
            </a:r>
            <a:r>
              <a:rPr lang="en-US" sz="2400" dirty="0">
                <a:cs typeface="B Nazanin" pitchFamily="2" charset="-78"/>
              </a:rPr>
              <a:t>NSS </a:t>
            </a:r>
            <a:r>
              <a:rPr lang="en-US" sz="2400" b="1" dirty="0">
                <a:solidFill>
                  <a:srgbClr val="FF0000"/>
                </a:solidFill>
                <a:cs typeface="B Nazanin" pitchFamily="2" charset="-78"/>
              </a:rPr>
              <a:t>A</a:t>
            </a:r>
            <a:r>
              <a:rPr lang="en-US" sz="2400" dirty="0">
                <a:cs typeface="B Nazanin" pitchFamily="2" charset="-78"/>
              </a:rPr>
              <a:t>T </a:t>
            </a:r>
            <a:r>
              <a:rPr lang="en-US" sz="2400" b="1" dirty="0">
                <a:solidFill>
                  <a:srgbClr val="FF0000"/>
                </a:solidFill>
                <a:cs typeface="B Nazanin" pitchFamily="2" charset="-78"/>
              </a:rPr>
              <a:t>MIT</a:t>
            </a:r>
            <a:r>
              <a:rPr lang="en-US" sz="2400" dirty="0">
                <a:cs typeface="B Nazanin" pitchFamily="2" charset="-78"/>
              </a:rPr>
              <a:t>)-</a:t>
            </a:r>
            <a:r>
              <a:rPr lang="en-US" sz="2400" b="1" dirty="0" smtClean="0">
                <a:cs typeface="B Nazanin" pitchFamily="2" charset="-78"/>
              </a:rPr>
              <a:t>GLOBK</a:t>
            </a:r>
            <a:r>
              <a:rPr lang="en-US" sz="2400" dirty="0" smtClean="0">
                <a:cs typeface="B Nazanin" pitchFamily="2" charset="-78"/>
              </a:rPr>
              <a:t>(</a:t>
            </a:r>
            <a:r>
              <a:rPr lang="en-US" sz="2400" b="1" dirty="0" smtClean="0">
                <a:solidFill>
                  <a:srgbClr val="FF0000"/>
                </a:solidFill>
                <a:cs typeface="B Nazanin" pitchFamily="2" charset="-78"/>
              </a:rPr>
              <a:t>GLOB</a:t>
            </a:r>
            <a:r>
              <a:rPr lang="en-US" sz="2400" dirty="0" smtClean="0">
                <a:cs typeface="B Nazanin" pitchFamily="2" charset="-78"/>
              </a:rPr>
              <a:t>AL </a:t>
            </a:r>
            <a:r>
              <a:rPr lang="en-US" sz="2400" b="1" dirty="0">
                <a:solidFill>
                  <a:srgbClr val="FF0000"/>
                </a:solidFill>
                <a:cs typeface="B Nazanin" pitchFamily="2" charset="-78"/>
              </a:rPr>
              <a:t>K</a:t>
            </a:r>
            <a:r>
              <a:rPr lang="en-US" sz="2400" dirty="0">
                <a:cs typeface="B Nazanin" pitchFamily="2" charset="-78"/>
              </a:rPr>
              <a:t>ALMAN FILTER)</a:t>
            </a:r>
            <a:endParaRPr lang="fa-IR" sz="2400" dirty="0">
              <a:cs typeface="B Nazanin" pitchFamily="2" charset="-78"/>
            </a:endParaRPr>
          </a:p>
        </p:txBody>
      </p:sp>
      <p:sp>
        <p:nvSpPr>
          <p:cNvPr id="3" name="Content Placeholder 2"/>
          <p:cNvSpPr>
            <a:spLocks noGrp="1"/>
          </p:cNvSpPr>
          <p:nvPr>
            <p:ph idx="1"/>
          </p:nvPr>
        </p:nvSpPr>
        <p:spPr>
          <a:xfrm>
            <a:off x="635771" y="2161310"/>
            <a:ext cx="8596668" cy="4461944"/>
          </a:xfrm>
        </p:spPr>
        <p:txBody>
          <a:bodyPr>
            <a:noAutofit/>
          </a:bodyPr>
          <a:lstStyle/>
          <a:p>
            <a:pPr algn="just" rtl="1"/>
            <a:r>
              <a:rPr lang="fa-IR" sz="2000" dirty="0">
                <a:latin typeface="Times New Roman" pitchFamily="18" charset="0"/>
                <a:cs typeface="B Nazanin" pitchFamily="2" charset="-78"/>
              </a:rPr>
              <a:t>نرم افزار گامیت گلوبک یک نرم‌افزار علمی با دقت بالا برای پردازش داده‌های </a:t>
            </a:r>
            <a:r>
              <a:rPr lang="en-US" sz="2000" dirty="0">
                <a:latin typeface="Times New Roman" pitchFamily="18" charset="0"/>
                <a:cs typeface="B Nazanin" pitchFamily="2" charset="-78"/>
              </a:rPr>
              <a:t>GPS</a:t>
            </a:r>
            <a:r>
              <a:rPr lang="fa-IR" sz="2000" dirty="0">
                <a:latin typeface="Times New Roman" pitchFamily="18" charset="0"/>
                <a:cs typeface="B Nazanin" pitchFamily="2" charset="-78"/>
              </a:rPr>
              <a:t> است. این نرم‌افزار توسط انستیتو فناوری ماساچوست توسعه یافته و تحت سیستم عامل لینوکس اجرا می‌شود</a:t>
            </a:r>
            <a:r>
              <a:rPr lang="fa-IR" sz="2000" dirty="0" smtClean="0">
                <a:latin typeface="Times New Roman" pitchFamily="18" charset="0"/>
                <a:cs typeface="B Nazanin" pitchFamily="2" charset="-78"/>
              </a:rPr>
              <a:t>. </a:t>
            </a:r>
            <a:endParaRPr lang="en-US" sz="2000" dirty="0">
              <a:latin typeface="Times New Roman" pitchFamily="18" charset="0"/>
              <a:cs typeface="B Nazanin" pitchFamily="2" charset="-78"/>
            </a:endParaRPr>
          </a:p>
          <a:p>
            <a:pPr algn="just" rtl="1"/>
            <a:r>
              <a:rPr lang="fa-IR" sz="2000" dirty="0">
                <a:latin typeface="Times New Roman" pitchFamily="18" charset="0"/>
                <a:cs typeface="B Nazanin" pitchFamily="2" charset="-78"/>
              </a:rPr>
              <a:t>نرم افزار گامیت، مجموعه‌ای از برنامه‌ها برای پردازش داده های فاز به منظور تخمین موقعیت نسبی سه بعدی ایستگاههای زمینی و مدارهای </a:t>
            </a:r>
            <a:r>
              <a:rPr lang="fa-IR" sz="2000" dirty="0" smtClean="0">
                <a:latin typeface="Times New Roman" pitchFamily="18" charset="0"/>
                <a:cs typeface="B Nazanin" pitchFamily="2" charset="-78"/>
              </a:rPr>
              <a:t>ماهواره‌ای</a:t>
            </a:r>
            <a:r>
              <a:rPr lang="fa-IR" sz="2000" dirty="0">
                <a:latin typeface="Times New Roman" pitchFamily="18" charset="0"/>
                <a:cs typeface="B Nazanin" pitchFamily="2" charset="-78"/>
              </a:rPr>
              <a:t>، تاخیرهای جوی و پارامترهای توجیه زمین است</a:t>
            </a:r>
          </a:p>
          <a:p>
            <a:pPr algn="just" rtl="1"/>
            <a:r>
              <a:rPr lang="fa-IR" sz="2000" dirty="0">
                <a:latin typeface="Times New Roman" pitchFamily="18" charset="0"/>
                <a:cs typeface="B Nazanin" pitchFamily="2" charset="-78"/>
              </a:rPr>
              <a:t>نرم افزار گلوبک یک فیلتر کالمن است که هدف اصلی آن ترکیب راه‌حل‌های ژئودتیکی مختلف مانند </a:t>
            </a:r>
            <a:r>
              <a:rPr lang="en-US" sz="2000" dirty="0">
                <a:latin typeface="Times New Roman" pitchFamily="18" charset="0"/>
                <a:cs typeface="B Nazanin" pitchFamily="2" charset="-78"/>
              </a:rPr>
              <a:t>GPS، VLBI </a:t>
            </a:r>
            <a:r>
              <a:rPr lang="fa-IR" sz="2000" dirty="0">
                <a:latin typeface="Times New Roman" pitchFamily="18" charset="0"/>
                <a:cs typeface="B Nazanin" pitchFamily="2" charset="-78"/>
              </a:rPr>
              <a:t>و </a:t>
            </a:r>
            <a:r>
              <a:rPr lang="en-US" sz="2000" dirty="0">
                <a:latin typeface="Times New Roman" pitchFamily="18" charset="0"/>
                <a:cs typeface="B Nazanin" pitchFamily="2" charset="-78"/>
              </a:rPr>
              <a:t>SLR </a:t>
            </a:r>
            <a:r>
              <a:rPr lang="fa-IR" sz="2000" dirty="0">
                <a:latin typeface="Times New Roman" pitchFamily="18" charset="0"/>
                <a:cs typeface="B Nazanin" pitchFamily="2" charset="-78"/>
              </a:rPr>
              <a:t>است. این فیلتر، مختصات محاسبه شده اولیه و ماتریس وریانس کوواریانس ایستگاه، پارامترهای جهت‌گیری زمین، پارامترهای مداری و موقعیت‌های تولید شده از تجزیه و تحلیل مشاهدات اولیه را به عنوان داده یا "شبه مشاهدات" می‌پذیرد. راه‌حل‌های ورودی عموماً با عدم </a:t>
            </a:r>
            <a:r>
              <a:rPr lang="fa-IR" sz="2000" dirty="0" smtClean="0">
                <a:latin typeface="Times New Roman" pitchFamily="18" charset="0"/>
                <a:cs typeface="B Nazanin" pitchFamily="2" charset="-78"/>
              </a:rPr>
              <a:t>قطعیتی که </a:t>
            </a:r>
            <a:r>
              <a:rPr lang="fa-IR" sz="2000" dirty="0">
                <a:latin typeface="Times New Roman" pitchFamily="18" charset="0"/>
                <a:cs typeface="B Nazanin" pitchFamily="2" charset="-78"/>
              </a:rPr>
              <a:t>به همه پارامترهای جهانی اختصاص داده شده است، انجام می‌شوند، به طوری که می‌توان </a:t>
            </a:r>
            <a:r>
              <a:rPr lang="fa-IR" sz="2000" dirty="0" smtClean="0">
                <a:latin typeface="Times New Roman" pitchFamily="18" charset="0"/>
                <a:cs typeface="B Nazanin" pitchFamily="2" charset="-78"/>
              </a:rPr>
              <a:t>محدودیت‌ها</a:t>
            </a:r>
            <a:r>
              <a:rPr lang="en-US" sz="2000" dirty="0" smtClean="0">
                <a:latin typeface="Times New Roman" pitchFamily="18" charset="0"/>
                <a:cs typeface="B Nazanin" pitchFamily="2" charset="-78"/>
              </a:rPr>
              <a:t>(constraints)</a:t>
            </a:r>
            <a:r>
              <a:rPr lang="fa-IR" sz="2000" dirty="0" smtClean="0">
                <a:latin typeface="Times New Roman" pitchFamily="18" charset="0"/>
                <a:cs typeface="B Nazanin" pitchFamily="2" charset="-78"/>
              </a:rPr>
              <a:t> </a:t>
            </a:r>
            <a:r>
              <a:rPr lang="fa-IR" sz="2000" dirty="0">
                <a:latin typeface="Times New Roman" pitchFamily="18" charset="0"/>
                <a:cs typeface="B Nazanin" pitchFamily="2" charset="-78"/>
              </a:rPr>
              <a:t>را به طور یکنواخت در راه‌حل ترکیبی اعمال کرد</a:t>
            </a:r>
            <a:r>
              <a:rPr lang="fa-IR" sz="2000" dirty="0" smtClean="0">
                <a:latin typeface="Times New Roman" pitchFamily="18" charset="0"/>
                <a:cs typeface="B Nazanin" pitchFamily="2" charset="-78"/>
              </a:rPr>
              <a:t>.</a:t>
            </a:r>
          </a:p>
          <a:p>
            <a:pPr algn="just" rtl="1"/>
            <a:r>
              <a:rPr lang="fa-IR" sz="2000" dirty="0" smtClean="0">
                <a:latin typeface="Times New Roman" pitchFamily="18" charset="0"/>
                <a:cs typeface="B Nazanin" pitchFamily="2" charset="-78"/>
              </a:rPr>
              <a:t>نرم افزار به صورت دستوری و در فضای ترمینال لینوکس انجام می‌شود و فاقد فضای گرافیکی است.</a:t>
            </a:r>
          </a:p>
          <a:p>
            <a:pPr algn="just" rtl="1"/>
            <a:endParaRPr lang="fa-IR" sz="2000" dirty="0">
              <a:cs typeface="B Nazanin" pitchFamily="2" charset="-78"/>
            </a:endParaRPr>
          </a:p>
        </p:txBody>
      </p:sp>
      <p:sp>
        <p:nvSpPr>
          <p:cNvPr id="4" name="Rectangle 1">
            <a:extLst>
              <a:ext uri="{FF2B5EF4-FFF2-40B4-BE49-F238E27FC236}">
                <a16:creationId xmlns:a16="http://schemas.microsoft.com/office/drawing/2014/main" id="{9446F3CF-D69C-130F-42B6-39A4CA746F80}"/>
              </a:ext>
            </a:extLst>
          </p:cNvPr>
          <p:cNvSpPr>
            <a:spLocks noChangeArrowheads="1"/>
          </p:cNvSpPr>
          <p:nvPr/>
        </p:nvSpPr>
        <p:spPr bwMode="auto">
          <a:xfrm>
            <a:off x="12191935" y="102920"/>
            <a:ext cx="65" cy="251359"/>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CD673334-8EB4-24CF-BEE0-6943EE537515}"/>
              </a:ext>
            </a:extLst>
          </p:cNvPr>
          <p:cNvSpPr>
            <a:spLocks noChangeArrowheads="1"/>
          </p:cNvSpPr>
          <p:nvPr/>
        </p:nvSpPr>
        <p:spPr bwMode="auto">
          <a:xfrm>
            <a:off x="152400" y="116821"/>
            <a:ext cx="65" cy="528358"/>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E8E8E8"/>
                </a:solidFill>
                <a:effectLst/>
                <a:latin typeface="Arial" panose="020B0604020202020204" pitchFamily="34" charset="0"/>
                <a:cs typeface="Arial" panose="020B0604020202020204" pitchFamily="34" charset="0"/>
              </a:rPr>
              <a:t/>
            </a:r>
            <a:br>
              <a:rPr kumimoji="0" lang="en-US" altLang="en-US" b="0" i="0" u="none" strike="noStrike" cap="none" normalizeH="0" baseline="0" dirty="0">
                <a:ln>
                  <a:noFill/>
                </a:ln>
                <a:solidFill>
                  <a:srgbClr val="E8E8E8"/>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4387CA1F-D0C2-AB33-AF8B-8CC87743CBCE}"/>
              </a:ext>
            </a:extLst>
          </p:cNvPr>
          <p:cNvSpPr>
            <a:spLocks noChangeArrowheads="1"/>
          </p:cNvSpPr>
          <p:nvPr/>
        </p:nvSpPr>
        <p:spPr bwMode="auto">
          <a:xfrm>
            <a:off x="304800" y="269221"/>
            <a:ext cx="65" cy="528358"/>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E8E8E8"/>
                </a:solidFill>
                <a:effectLst/>
                <a:latin typeface="Arial" panose="020B0604020202020204" pitchFamily="34" charset="0"/>
                <a:cs typeface="Arial" panose="020B0604020202020204" pitchFamily="34" charset="0"/>
              </a:rPr>
              <a:t/>
            </a:r>
            <a:br>
              <a:rPr kumimoji="0" lang="en-US" altLang="en-US" b="0" i="0" u="none" strike="noStrike" cap="none" normalizeH="0" baseline="0" dirty="0">
                <a:ln>
                  <a:noFill/>
                </a:ln>
                <a:solidFill>
                  <a:srgbClr val="E8E8E8"/>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1927" y="5818909"/>
            <a:ext cx="6899564" cy="369332"/>
          </a:xfrm>
          <a:prstGeom prst="rect">
            <a:avLst/>
          </a:prstGeom>
          <a:noFill/>
          <a:ln>
            <a:noFill/>
          </a:ln>
        </p:spPr>
        <p:txBody>
          <a:bodyPr wrap="square" rtlCol="1">
            <a:spAutoFit/>
          </a:bodyPr>
          <a:lstStyle/>
          <a:p>
            <a:r>
              <a:rPr lang="fa-IR" dirty="0" smtClean="0">
                <a:cs typeface="B Nazanin" pitchFamily="2" charset="-78"/>
              </a:rPr>
              <a:t>فضای ترمینال لینوکس برای اجرای دستورهای نرم افزار گامیت گلوبک</a:t>
            </a:r>
            <a:endParaRPr lang="fa-IR" dirty="0">
              <a:cs typeface="B Nazanin" pitchFamily="2" charset="-78"/>
            </a:endParaRPr>
          </a:p>
        </p:txBody>
      </p:sp>
      <p:sp>
        <p:nvSpPr>
          <p:cNvPr id="8"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146" y="1217753"/>
            <a:ext cx="7416242" cy="4486653"/>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cs typeface="B Nazanin" panose="00000400000000000000" pitchFamily="2" charset="-78"/>
              </a:rPr>
              <a:t>نرم افزار گامیت گلوبک از فایلهای فراوانی به عنوان ورودی پردازش استفاده میکند. برخی از این اطلاعات، اطلاعات جهانی </a:t>
            </a:r>
            <a:r>
              <a:rPr lang="en-US" dirty="0" smtClean="0">
                <a:cs typeface="B Nazanin" panose="00000400000000000000" pitchFamily="2" charset="-78"/>
              </a:rPr>
              <a:t>GPS</a:t>
            </a:r>
            <a:r>
              <a:rPr lang="fa-IR" dirty="0" smtClean="0">
                <a:cs typeface="B Nazanin" panose="00000400000000000000" pitchFamily="2" charset="-78"/>
              </a:rPr>
              <a:t> هستند که از سایتهای مرتبط با تهیه و تولید محصولات </a:t>
            </a:r>
            <a:r>
              <a:rPr lang="en-US" dirty="0" smtClean="0">
                <a:cs typeface="B Nazanin" panose="00000400000000000000" pitchFamily="2" charset="-78"/>
              </a:rPr>
              <a:t>GPS</a:t>
            </a:r>
            <a:r>
              <a:rPr lang="fa-IR" dirty="0" smtClean="0">
                <a:cs typeface="B Nazanin" panose="00000400000000000000" pitchFamily="2" charset="-78"/>
              </a:rPr>
              <a:t> دانلود و وارد نرم افزار میشود. لازم است این اطلاعات مرتب به‌روز رسانی شوند.</a:t>
            </a:r>
          </a:p>
          <a:p>
            <a:pPr algn="r" rtl="1"/>
            <a:r>
              <a:rPr lang="fa-IR" dirty="0" smtClean="0">
                <a:cs typeface="B Nazanin" panose="00000400000000000000" pitchFamily="2" charset="-78"/>
              </a:rPr>
              <a:t>برخی از این فایلها، فایلهایی هستند که استراتژی پردازش در آنها مشخص میشود. این فایلها بسته به نیاز کاربر قابل تغییر هستند</a:t>
            </a:r>
          </a:p>
          <a:p>
            <a:pPr algn="r" rtl="1"/>
            <a:r>
              <a:rPr lang="fa-IR" dirty="0" smtClean="0">
                <a:cs typeface="B Nazanin" panose="00000400000000000000" pitchFamily="2" charset="-78"/>
              </a:rPr>
              <a:t>برخی از این فایلها، مشخصات و مختصات ایستگاههایی هستند که در پردازش مورد استفاده قرار میگیرد. لازم است کلیه تغییرات ایستگاههای قدیمی و مشخصات ایستگاههای احداث شده جدید در کلیه این فایلها اعمال شود. هرگونه ایراد در این فایلها موجب نتایج اشتباه می‌شود.</a:t>
            </a:r>
            <a:endParaRPr lang="en-US" dirty="0">
              <a:cs typeface="B Nazanin" panose="00000400000000000000" pitchFamily="2" charset="-78"/>
            </a:endParaRPr>
          </a:p>
        </p:txBody>
      </p:sp>
      <p:sp>
        <p:nvSpPr>
          <p:cNvPr id="4" name="Title 1"/>
          <p:cNvSpPr txBox="1">
            <a:spLocks/>
          </p:cNvSpPr>
          <p:nvPr/>
        </p:nvSpPr>
        <p:spPr>
          <a:xfrm>
            <a:off x="829734" y="762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b="1" smtClean="0">
                <a:cs typeface="B Nazanin" pitchFamily="2" charset="-78"/>
              </a:rPr>
              <a:t>ورودی نرم افزار</a:t>
            </a:r>
            <a:endParaRPr lang="fa-IR" b="1" dirty="0">
              <a:cs typeface="B Nazanin" pitchFamily="2" charset="-78"/>
            </a:endParaRPr>
          </a:p>
        </p:txBody>
      </p:sp>
    </p:spTree>
    <p:extLst>
      <p:ext uri="{BB962C8B-B14F-4D97-AF65-F5344CB8AC3E}">
        <p14:creationId xmlns:p14="http://schemas.microsoft.com/office/powerpoint/2010/main" val="24942635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911" y="421436"/>
            <a:ext cx="8596668" cy="5674564"/>
          </a:xfrm>
        </p:spPr>
        <p:txBody>
          <a:bodyPr>
            <a:normAutofit/>
          </a:bodyPr>
          <a:lstStyle/>
          <a:p>
            <a:pPr marL="514350" indent="-514350" algn="r" rtl="1">
              <a:buFont typeface="Arial" pitchFamily="34" charset="0"/>
              <a:buChar char="•"/>
            </a:pPr>
            <a:r>
              <a:rPr lang="fa-IR" sz="2800" b="1" dirty="0">
                <a:solidFill>
                  <a:srgbClr val="92D050"/>
                </a:solidFill>
                <a:cs typeface="B Nazanin" pitchFamily="2" charset="-78"/>
              </a:rPr>
              <a:t>فایل راینکس ایستگاهها:</a:t>
            </a:r>
          </a:p>
          <a:p>
            <a:pPr marL="0" indent="0" algn="just" rtl="1">
              <a:buNone/>
            </a:pPr>
            <a:r>
              <a:rPr lang="fa-IR" sz="2800" dirty="0">
                <a:cs typeface="B Nazanin" pitchFamily="2" charset="-78"/>
              </a:rPr>
              <a:t>داده‌های ارسالی از ماهواره‌ها نظیر مشاهدات کد، فاز موج حامل، اطلاعات مداری ماهواره‌ها و سایر اطلاعات مورد نیاز در فاصله زمانی 24 ساعت و با نرخ 30 ثانیه در گیرنده‌های ایستگاه‌های ژئودینامیک ذخیره می‌شوند. داده‌های خام ذخیره شده در هر گیرنده با فرمت خاصی ذخیره می‌شود که متفاوت از گیرنده‌های دیگر است. به منظور جلوگیری از معرفی فرمت‌های مختلف به نرم‌افزارهای پردازش داده‌ها، فرمت استاندارد</a:t>
            </a:r>
            <a:r>
              <a:rPr lang="fa-IR" sz="2800" i="1" dirty="0">
                <a:cs typeface="B Nazanin" pitchFamily="2" charset="-78"/>
              </a:rPr>
              <a:t> راینکس </a:t>
            </a:r>
            <a:r>
              <a:rPr lang="fa-IR" sz="2800" dirty="0">
                <a:cs typeface="B Nazanin" pitchFamily="2" charset="-78"/>
              </a:rPr>
              <a:t>برای پس‌پردازش این داده‌ها تعریف شده است. این فرمت داده شامل سه نوع فایل اسکی مشاهدات ، اطلاعات ناوبری و اطلاعات اتمسفری و هواشناسی است</a:t>
            </a:r>
            <a:r>
              <a:rPr lang="en-US" sz="2800" dirty="0">
                <a:cs typeface="B Nazanin" pitchFamily="2" charset="-78"/>
              </a:rPr>
              <a:t>. </a:t>
            </a:r>
            <a:r>
              <a:rPr lang="fa-IR" sz="2800" dirty="0">
                <a:cs typeface="B Nazanin" pitchFamily="2" charset="-78"/>
              </a:rPr>
              <a:t>در صورت آنلاین بوده گیرنده</a:t>
            </a:r>
            <a:r>
              <a:rPr lang="fa-IR" sz="2800" dirty="0" smtClean="0">
                <a:cs typeface="B Nazanin" pitchFamily="2" charset="-78"/>
              </a:rPr>
              <a:t>، این </a:t>
            </a:r>
            <a:r>
              <a:rPr lang="fa-IR" sz="2800" dirty="0">
                <a:cs typeface="B Nazanin" pitchFamily="2" charset="-78"/>
              </a:rPr>
              <a:t>داده‌ها به صورت مستقیم از گیرنده تخلیه می‌شود</a:t>
            </a:r>
            <a:r>
              <a:rPr lang="fa-IR" sz="2800" dirty="0" smtClean="0">
                <a:cs typeface="B Nazanin" pitchFamily="2" charset="-78"/>
              </a:rPr>
              <a:t>. در </a:t>
            </a:r>
            <a:r>
              <a:rPr lang="fa-IR" sz="2800" dirty="0">
                <a:cs typeface="B Nazanin" pitchFamily="2" charset="-78"/>
              </a:rPr>
              <a:t>صورتی که گیرنده آفلاین باشد، این اطلاعات با حضور در محل ایستگاه و به‌وسیله کابل تخلیه گیرنده و نرم‌افزار مایکرومنیجر، تخلیه میشود.</a:t>
            </a:r>
            <a:endParaRPr lang="en-US" sz="2800" dirty="0">
              <a:cs typeface="B Nazanin" pitchFamily="2" charset="-78"/>
            </a:endParaRPr>
          </a:p>
        </p:txBody>
      </p:sp>
      <p:sp>
        <p:nvSpPr>
          <p:cNvPr id="5"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327" y="221673"/>
            <a:ext cx="8733676" cy="4305775"/>
          </a:xfrm>
        </p:spPr>
        <p:txBody>
          <a:bodyPr/>
          <a:lstStyle/>
          <a:p>
            <a:endParaRPr lang="fa-IR" dirty="0"/>
          </a:p>
        </p:txBody>
      </p:sp>
      <p:pic>
        <p:nvPicPr>
          <p:cNvPr id="5" name="Picture 4" descr="2.JPG"/>
          <p:cNvPicPr>
            <a:picLocks noChangeAspect="1"/>
          </p:cNvPicPr>
          <p:nvPr/>
        </p:nvPicPr>
        <p:blipFill>
          <a:blip r:embed="rId2"/>
          <a:stretch>
            <a:fillRect/>
          </a:stretch>
        </p:blipFill>
        <p:spPr>
          <a:xfrm>
            <a:off x="595746" y="0"/>
            <a:ext cx="8636694" cy="6054435"/>
          </a:xfrm>
          <a:prstGeom prst="rect">
            <a:avLst/>
          </a:prstGeom>
        </p:spPr>
      </p:pic>
      <p:sp>
        <p:nvSpPr>
          <p:cNvPr id="2" name="TextBox 1">
            <a:extLst>
              <a:ext uri="{FF2B5EF4-FFF2-40B4-BE49-F238E27FC236}">
                <a16:creationId xmlns:a16="http://schemas.microsoft.com/office/drawing/2014/main" id="{07BBBC38-DEE4-4375-23BA-FA1872FAB0EF}"/>
              </a:ext>
            </a:extLst>
          </p:cNvPr>
          <p:cNvSpPr txBox="1"/>
          <p:nvPr/>
        </p:nvSpPr>
        <p:spPr>
          <a:xfrm>
            <a:off x="5659581" y="193964"/>
            <a:ext cx="3614421" cy="2123658"/>
          </a:xfrm>
          <a:prstGeom prst="rect">
            <a:avLst/>
          </a:prstGeom>
          <a:noFill/>
        </p:spPr>
        <p:txBody>
          <a:bodyPr wrap="square" rtlCol="0">
            <a:spAutoFit/>
          </a:bodyPr>
          <a:lstStyle/>
          <a:p>
            <a:pPr algn="just" rtl="1"/>
            <a:r>
              <a:rPr lang="fa-IR" sz="1600" dirty="0">
                <a:cs typeface="B Nazanin" panose="00000400000000000000"/>
              </a:rPr>
              <a:t>در </a:t>
            </a:r>
            <a:r>
              <a:rPr lang="fa-IR" sz="1600" dirty="0" smtClean="0">
                <a:cs typeface="B Nazanin" panose="00000400000000000000"/>
              </a:rPr>
              <a:t>بخش</a:t>
            </a:r>
            <a:r>
              <a:rPr lang="en-US" sz="1600" dirty="0" smtClean="0">
                <a:cs typeface="B Nazanin" panose="00000400000000000000"/>
              </a:rPr>
              <a:t> Header </a:t>
            </a:r>
            <a:r>
              <a:rPr lang="fa-IR" sz="1600" dirty="0">
                <a:cs typeface="B Nazanin" panose="00000400000000000000"/>
              </a:rPr>
              <a:t>اطلاعاتی همچون فرمت فایل، نوع فایل، نام شرکت تولید کننده، تاریخ مشاهدات، نوع و تعداد آنتن‌ها، نوع گیرنده، مختصات تقریبی ایستگاه، تعداد و نوع مشاهدات، زمان ثبت اولین و آخرین مشاهده وجود دارد. پایان این بخش با عبارت </a:t>
            </a:r>
            <a:r>
              <a:rPr lang="en-US" sz="1600" dirty="0" smtClean="0">
                <a:cs typeface="Tawfig Outline" pitchFamily="2" charset="-78"/>
              </a:rPr>
              <a:t>END OF HEADER </a:t>
            </a:r>
            <a:r>
              <a:rPr lang="fa-IR" sz="1600" dirty="0" smtClean="0">
                <a:cs typeface="Tawfig Outline" pitchFamily="2" charset="-78"/>
              </a:rPr>
              <a:t> </a:t>
            </a:r>
            <a:r>
              <a:rPr lang="fa-IR" sz="1600" dirty="0" smtClean="0">
                <a:cs typeface="B Nazanin" panose="00000400000000000000"/>
              </a:rPr>
              <a:t>مشخص </a:t>
            </a:r>
            <a:r>
              <a:rPr lang="fa-IR" sz="1600" dirty="0">
                <a:cs typeface="B Nazanin" panose="00000400000000000000"/>
              </a:rPr>
              <a:t>شده است.</a:t>
            </a:r>
          </a:p>
          <a:p>
            <a:r>
              <a:rPr lang="fa-IR" dirty="0">
                <a:solidFill>
                  <a:srgbClr val="FF0000"/>
                </a:solidFill>
              </a:rPr>
              <a:t/>
            </a:r>
            <a:br>
              <a:rPr lang="fa-IR" dirty="0">
                <a:solidFill>
                  <a:srgbClr val="FF0000"/>
                </a:solidFill>
              </a:rPr>
            </a:br>
            <a:endParaRPr lang="en-US" dirty="0">
              <a:solidFill>
                <a:srgbClr val="FF0000"/>
              </a:solidFill>
            </a:endParaRPr>
          </a:p>
        </p:txBody>
      </p:sp>
      <p:sp>
        <p:nvSpPr>
          <p:cNvPr id="8" name="TextBox 7">
            <a:extLst>
              <a:ext uri="{FF2B5EF4-FFF2-40B4-BE49-F238E27FC236}">
                <a16:creationId xmlns:a16="http://schemas.microsoft.com/office/drawing/2014/main" id="{C5CC9EC1-C036-DB7D-0E90-D1734FE5296D}"/>
              </a:ext>
            </a:extLst>
          </p:cNvPr>
          <p:cNvSpPr txBox="1"/>
          <p:nvPr/>
        </p:nvSpPr>
        <p:spPr>
          <a:xfrm>
            <a:off x="5674822" y="1939637"/>
            <a:ext cx="3543762" cy="1323439"/>
          </a:xfrm>
          <a:prstGeom prst="rect">
            <a:avLst/>
          </a:prstGeom>
          <a:noFill/>
        </p:spPr>
        <p:txBody>
          <a:bodyPr wrap="square" rtlCol="0">
            <a:spAutoFit/>
          </a:bodyPr>
          <a:lstStyle/>
          <a:p>
            <a:pPr algn="just" rtl="1"/>
            <a:r>
              <a:rPr lang="fa-IR" sz="1600" dirty="0">
                <a:cs typeface="B Nazanin" pitchFamily="2" charset="-78"/>
              </a:rPr>
              <a:t>در بخش </a:t>
            </a:r>
            <a:r>
              <a:rPr lang="en-US" sz="1600" dirty="0">
                <a:cs typeface="B Nazanin" pitchFamily="2" charset="-78"/>
              </a:rPr>
              <a:t>Data </a:t>
            </a:r>
            <a:r>
              <a:rPr lang="fa-IR" sz="1600" dirty="0">
                <a:cs typeface="B Nazanin" pitchFamily="2" charset="-78"/>
              </a:rPr>
              <a:t>فایل مشاهدات </a:t>
            </a:r>
            <a:r>
              <a:rPr lang="en-US" sz="1600" i="1" dirty="0">
                <a:cs typeface="B Nazanin" pitchFamily="2" charset="-78"/>
              </a:rPr>
              <a:t>RINEX</a:t>
            </a:r>
            <a:r>
              <a:rPr lang="fa-IR" sz="1600" dirty="0">
                <a:cs typeface="B Nazanin" pitchFamily="2" charset="-78"/>
              </a:rPr>
              <a:t>سه مقدار اصلی در مشاهدات </a:t>
            </a:r>
            <a:r>
              <a:rPr lang="en-US" sz="1600" dirty="0">
                <a:cs typeface="B Nazanin" pitchFamily="2" charset="-78"/>
              </a:rPr>
              <a:t>GNSS </a:t>
            </a:r>
            <a:r>
              <a:rPr lang="fa-IR" sz="1600" dirty="0">
                <a:cs typeface="B Nazanin" pitchFamily="2" charset="-78"/>
              </a:rPr>
              <a:t>وجود </a:t>
            </a:r>
            <a:r>
              <a:rPr lang="fa-IR" sz="1600" dirty="0" smtClean="0">
                <a:cs typeface="B Nazanin" pitchFamily="2" charset="-78"/>
              </a:rPr>
              <a:t>دارد: مشاهده </a:t>
            </a:r>
            <a:r>
              <a:rPr lang="fa-IR" sz="1600" dirty="0">
                <a:cs typeface="B Nazanin" pitchFamily="2" charset="-78"/>
              </a:rPr>
              <a:t>زمان،مشاهده شبه فاصله کد و مشاهده فاز موج حامل.</a:t>
            </a:r>
          </a:p>
          <a:p>
            <a:pPr algn="just" rtl="1"/>
            <a:r>
              <a:rPr lang="fa-IR" sz="1600" dirty="0">
                <a:cs typeface="B Nazanin" pitchFamily="2" charset="-78"/>
              </a:rPr>
              <a:t>در ابتدای این بخش</a:t>
            </a:r>
            <a:r>
              <a:rPr lang="en-US" sz="1600" dirty="0">
                <a:cs typeface="B Nazanin" pitchFamily="2" charset="-78"/>
              </a:rPr>
              <a:t> </a:t>
            </a:r>
            <a:r>
              <a:rPr lang="fa-IR" sz="1600" dirty="0">
                <a:cs typeface="B Nazanin" pitchFamily="2" charset="-78"/>
              </a:rPr>
              <a:t>تاریخ و زمان هر اِپک و تعداد ماهواره‌ها ثبت شده است</a:t>
            </a:r>
          </a:p>
        </p:txBody>
      </p:sp>
      <p:sp>
        <p:nvSpPr>
          <p:cNvPr id="12" name="Rectangle 11">
            <a:extLst>
              <a:ext uri="{FF2B5EF4-FFF2-40B4-BE49-F238E27FC236}">
                <a16:creationId xmlns:a16="http://schemas.microsoft.com/office/drawing/2014/main" id="{9CD5B8AD-69C6-E77A-D0C4-F991E1708FD9}"/>
              </a:ext>
            </a:extLst>
          </p:cNvPr>
          <p:cNvSpPr/>
          <p:nvPr/>
        </p:nvSpPr>
        <p:spPr>
          <a:xfrm>
            <a:off x="568036" y="3532910"/>
            <a:ext cx="8705966" cy="271549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31C651-9B59-EB65-1A7A-A315D4D5A689}"/>
              </a:ext>
            </a:extLst>
          </p:cNvPr>
          <p:cNvSpPr txBox="1"/>
          <p:nvPr/>
        </p:nvSpPr>
        <p:spPr>
          <a:xfrm>
            <a:off x="2903220" y="6400800"/>
            <a:ext cx="4503420" cy="369332"/>
          </a:xfrm>
          <a:prstGeom prst="rect">
            <a:avLst/>
          </a:prstGeom>
          <a:noFill/>
        </p:spPr>
        <p:txBody>
          <a:bodyPr wrap="square" rtlCol="0">
            <a:spAutoFit/>
          </a:bodyPr>
          <a:lstStyle/>
          <a:p>
            <a:r>
              <a:rPr lang="fa-IR" dirty="0">
                <a:cs typeface="B Nazanin" panose="00000400000000000000" pitchFamily="2" charset="-78"/>
              </a:rPr>
              <a:t>نمونه‌ای از یک فایل راینکس مشاهداتی</a:t>
            </a:r>
            <a:endParaRPr lang="en-US" dirty="0">
              <a:cs typeface="B Nazanin" panose="00000400000000000000" pitchFamily="2" charset="-78"/>
            </a:endParaRPr>
          </a:p>
        </p:txBody>
      </p:sp>
      <p:sp>
        <p:nvSpPr>
          <p:cNvPr id="14"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cxnSp>
        <p:nvCxnSpPr>
          <p:cNvPr id="16" name="Straight Arrow Connector 15"/>
          <p:cNvCxnSpPr/>
          <p:nvPr/>
        </p:nvCxnSpPr>
        <p:spPr>
          <a:xfrm flipV="1">
            <a:off x="5514109" y="1537855"/>
            <a:ext cx="540327" cy="4017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483928" y="3214255"/>
            <a:ext cx="471054" cy="6650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1160-C84B-7828-426E-60586ACEF628}"/>
              </a:ext>
            </a:extLst>
          </p:cNvPr>
          <p:cNvSpPr>
            <a:spLocks noGrp="1"/>
          </p:cNvSpPr>
          <p:nvPr>
            <p:ph type="title"/>
          </p:nvPr>
        </p:nvSpPr>
        <p:spPr>
          <a:xfrm>
            <a:off x="677335" y="1931987"/>
            <a:ext cx="8596668" cy="1850303"/>
          </a:xfrm>
        </p:spPr>
        <p:txBody>
          <a:bodyPr>
            <a:normAutofit/>
          </a:bodyPr>
          <a:lstStyle/>
          <a:p>
            <a:pPr algn="ctr"/>
            <a:r>
              <a:rPr lang="fa-IR" sz="2400" dirty="0" smtClean="0">
                <a:solidFill>
                  <a:schemeClr val="tx1"/>
                </a:solidFill>
                <a:cs typeface="B Nazanin" pitchFamily="2" charset="-78"/>
              </a:rPr>
              <a:t>نمونه‌ای از یک فایل ناوبری</a:t>
            </a:r>
            <a:endParaRPr lang="en-US" sz="2400" dirty="0">
              <a:solidFill>
                <a:schemeClr val="tx1"/>
              </a:solidFill>
              <a:cs typeface="B Nazanin" pitchFamily="2" charset="-78"/>
            </a:endParaRPr>
          </a:p>
        </p:txBody>
      </p:sp>
      <p:sp>
        <p:nvSpPr>
          <p:cNvPr id="3" name="Text Placeholder 2">
            <a:extLst>
              <a:ext uri="{FF2B5EF4-FFF2-40B4-BE49-F238E27FC236}">
                <a16:creationId xmlns:a16="http://schemas.microsoft.com/office/drawing/2014/main" id="{CD0BFAB8-401F-0563-658E-741B874F9C3A}"/>
              </a:ext>
            </a:extLst>
          </p:cNvPr>
          <p:cNvSpPr>
            <a:spLocks noGrp="1"/>
          </p:cNvSpPr>
          <p:nvPr>
            <p:ph type="body" idx="1"/>
          </p:nvPr>
        </p:nvSpPr>
        <p:spPr>
          <a:xfrm>
            <a:off x="677335" y="3976255"/>
            <a:ext cx="8596668" cy="2327563"/>
          </a:xfrm>
        </p:spPr>
        <p:txBody>
          <a:bodyPr>
            <a:noAutofit/>
          </a:bodyPr>
          <a:lstStyle/>
          <a:p>
            <a:pPr algn="just" rtl="1"/>
            <a:r>
              <a:rPr lang="fa-IR" sz="2400" dirty="0">
                <a:latin typeface="B Nazanin" panose="00000400000000000000"/>
                <a:cs typeface="B Nazanin" pitchFamily="2" charset="-78"/>
              </a:rPr>
              <a:t>همان‌طور که اشاره شد فایل ناوبری شامل اطلاعات مداری ماهواره‌ها است. اِلمان‌های کپلری در هر اِپک، جهت محاسبه مختصات ماهواره‌ها، در این فایل موجود است. بخش </a:t>
            </a:r>
            <a:r>
              <a:rPr lang="en-US" dirty="0">
                <a:latin typeface="B Nazanin" panose="00000400000000000000"/>
                <a:cs typeface="B Nazanin" pitchFamily="2" charset="-78"/>
              </a:rPr>
              <a:t>Header</a:t>
            </a:r>
            <a:r>
              <a:rPr lang="en-US" sz="2400" dirty="0">
                <a:latin typeface="B Nazanin" panose="00000400000000000000"/>
                <a:cs typeface="B Nazanin" pitchFamily="2" charset="-78"/>
              </a:rPr>
              <a:t> </a:t>
            </a:r>
            <a:r>
              <a:rPr lang="fa-IR" sz="2400" dirty="0">
                <a:latin typeface="B Nazanin" panose="00000400000000000000"/>
                <a:cs typeface="B Nazanin" pitchFamily="2" charset="-78"/>
              </a:rPr>
              <a:t>نوع نسخه فایل </a:t>
            </a:r>
            <a:r>
              <a:rPr lang="en-US" dirty="0">
                <a:latin typeface="B Nazanin" panose="00000400000000000000"/>
                <a:cs typeface="B Nazanin" pitchFamily="2" charset="-78"/>
              </a:rPr>
              <a:t>RINEX</a:t>
            </a:r>
            <a:r>
              <a:rPr lang="en-US" sz="2400" dirty="0">
                <a:latin typeface="B Nazanin" panose="00000400000000000000"/>
                <a:cs typeface="B Nazanin" pitchFamily="2" charset="-78"/>
              </a:rPr>
              <a:t>، </a:t>
            </a:r>
            <a:r>
              <a:rPr lang="fa-IR" sz="2400" dirty="0">
                <a:latin typeface="B Nazanin" panose="00000400000000000000"/>
                <a:cs typeface="B Nazanin" pitchFamily="2" charset="-78"/>
              </a:rPr>
              <a:t>شامل ساعت و تاریخ و آفست ساعت و همچنین پارامتر‌های </a:t>
            </a:r>
            <a:r>
              <a:rPr lang="fa-IR" sz="2400" dirty="0" smtClean="0">
                <a:latin typeface="B Nazanin" panose="00000400000000000000"/>
                <a:cs typeface="B Nazanin" pitchFamily="2" charset="-78"/>
              </a:rPr>
              <a:t>  </a:t>
            </a:r>
            <a:r>
              <a:rPr lang="en-US" dirty="0" smtClean="0">
                <a:latin typeface="B Nazanin" panose="00000400000000000000"/>
                <a:cs typeface="B Nazanin" pitchFamily="2" charset="-78"/>
              </a:rPr>
              <a:t>ION </a:t>
            </a:r>
            <a:r>
              <a:rPr lang="en-US" dirty="0">
                <a:latin typeface="B Nazanin" panose="00000400000000000000"/>
                <a:cs typeface="B Nazanin" pitchFamily="2" charset="-78"/>
              </a:rPr>
              <a:t>ALPHA </a:t>
            </a:r>
            <a:r>
              <a:rPr lang="fa-IR" sz="2400" dirty="0">
                <a:latin typeface="B Nazanin" panose="00000400000000000000"/>
                <a:cs typeface="B Nazanin" pitchFamily="2" charset="-78"/>
              </a:rPr>
              <a:t>و </a:t>
            </a:r>
            <a:r>
              <a:rPr lang="en-US" dirty="0">
                <a:latin typeface="B Nazanin" panose="00000400000000000000"/>
                <a:cs typeface="B Nazanin" pitchFamily="2" charset="-78"/>
              </a:rPr>
              <a:t>ION BETA </a:t>
            </a:r>
            <a:r>
              <a:rPr lang="fa-IR" sz="2400" dirty="0">
                <a:latin typeface="B Nazanin" panose="00000400000000000000"/>
                <a:cs typeface="B Nazanin" pitchFamily="2" charset="-78"/>
              </a:rPr>
              <a:t>به منظور محاسبه خطای یونسفر است. جهت محاسبه خطای ساعت ماهواره از سه ضریب ذکر شده در سطر اول هر اِپک (پس از پارامترهای تاریخ و ساعت)، بعد از تاریخ و زمان آن، استفاده می‌شود.</a:t>
            </a:r>
            <a:endParaRPr lang="en-US" sz="2400" dirty="0">
              <a:latin typeface="B Nazanin" panose="00000400000000000000"/>
              <a:cs typeface="B Nazanin" pitchFamily="2" charset="-78"/>
            </a:endParaRPr>
          </a:p>
        </p:txBody>
      </p:sp>
      <p:pic>
        <p:nvPicPr>
          <p:cNvPr id="5" name="Picture 4" descr="A screenshot of a computer&#10;&#10;AI-generated content may be incorrect.">
            <a:extLst>
              <a:ext uri="{FF2B5EF4-FFF2-40B4-BE49-F238E27FC236}">
                <a16:creationId xmlns:a16="http://schemas.microsoft.com/office/drawing/2014/main" id="{9C5BDA42-173C-AD89-8769-1587A95BF921}"/>
              </a:ext>
            </a:extLst>
          </p:cNvPr>
          <p:cNvPicPr>
            <a:picLocks noChangeAspect="1"/>
          </p:cNvPicPr>
          <p:nvPr/>
        </p:nvPicPr>
        <p:blipFill>
          <a:blip r:embed="rId2"/>
          <a:stretch>
            <a:fillRect/>
          </a:stretch>
        </p:blipFill>
        <p:spPr>
          <a:xfrm>
            <a:off x="691188" y="586047"/>
            <a:ext cx="8687645" cy="2711747"/>
          </a:xfrm>
          <a:prstGeom prst="rect">
            <a:avLst/>
          </a:prstGeom>
        </p:spPr>
      </p:pic>
      <p:cxnSp>
        <p:nvCxnSpPr>
          <p:cNvPr id="6" name="Straight Arrow Connector 5"/>
          <p:cNvCxnSpPr/>
          <p:nvPr/>
        </p:nvCxnSpPr>
        <p:spPr>
          <a:xfrm flipV="1">
            <a:off x="5514109" y="1537855"/>
            <a:ext cx="540327" cy="4017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666509" y="1690255"/>
            <a:ext cx="540327" cy="4017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267782552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diagram of a satellite&#10;&#10;AI-generated content may be incorrect.">
            <a:extLst>
              <a:ext uri="{FF2B5EF4-FFF2-40B4-BE49-F238E27FC236}">
                <a16:creationId xmlns:a16="http://schemas.microsoft.com/office/drawing/2014/main" id="{37D7793D-F89A-7C69-C861-C439BF2DFF09}"/>
              </a:ext>
            </a:extLst>
          </p:cNvPr>
          <p:cNvPicPr>
            <a:picLocks noGrp="1" noChangeAspect="1"/>
          </p:cNvPicPr>
          <p:nvPr>
            <p:ph idx="1"/>
          </p:nvPr>
        </p:nvPicPr>
        <p:blipFill>
          <a:blip r:embed="rId2"/>
          <a:stretch>
            <a:fillRect/>
          </a:stretch>
        </p:blipFill>
        <p:spPr>
          <a:xfrm>
            <a:off x="-1" y="-166255"/>
            <a:ext cx="9767456" cy="7024255"/>
          </a:xfrm>
        </p:spPr>
      </p:pic>
      <p:sp>
        <p:nvSpPr>
          <p:cNvPr id="5"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100507174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7CC2-B7B0-2933-6648-77231F6C8886}"/>
              </a:ext>
            </a:extLst>
          </p:cNvPr>
          <p:cNvSpPr>
            <a:spLocks noGrp="1"/>
          </p:cNvSpPr>
          <p:nvPr>
            <p:ph type="title"/>
          </p:nvPr>
        </p:nvSpPr>
        <p:spPr>
          <a:xfrm>
            <a:off x="1203807" y="6026727"/>
            <a:ext cx="8596668" cy="1320800"/>
          </a:xfrm>
        </p:spPr>
        <p:txBody>
          <a:bodyPr>
            <a:normAutofit/>
          </a:bodyPr>
          <a:lstStyle/>
          <a:p>
            <a:pPr algn="ctr" rtl="1"/>
            <a:r>
              <a:rPr lang="fa-IR" sz="2000" b="1" dirty="0">
                <a:solidFill>
                  <a:schemeClr val="tx1"/>
                </a:solidFill>
                <a:cs typeface="B Nazanin" panose="00000400000000000000"/>
              </a:rPr>
              <a:t>شمای کلی ایستگاههای بین المللی </a:t>
            </a:r>
            <a:r>
              <a:rPr lang="en-US" sz="2000" b="1" dirty="0">
                <a:solidFill>
                  <a:schemeClr val="tx1"/>
                </a:solidFill>
                <a:cs typeface="B Nazanin" panose="00000400000000000000"/>
              </a:rPr>
              <a:t>GPS</a:t>
            </a:r>
          </a:p>
        </p:txBody>
      </p:sp>
      <p:pic>
        <p:nvPicPr>
          <p:cNvPr id="5" name="Content Placeholder 4" descr="A screenshot of a computer&#10;&#10;AI-generated content may be incorrect.">
            <a:extLst>
              <a:ext uri="{FF2B5EF4-FFF2-40B4-BE49-F238E27FC236}">
                <a16:creationId xmlns:a16="http://schemas.microsoft.com/office/drawing/2014/main" id="{24A20330-ACE0-4DFF-C0E8-C02218C316E9}"/>
              </a:ext>
            </a:extLst>
          </p:cNvPr>
          <p:cNvPicPr>
            <a:picLocks noGrp="1" noChangeAspect="1"/>
          </p:cNvPicPr>
          <p:nvPr>
            <p:ph idx="1"/>
          </p:nvPr>
        </p:nvPicPr>
        <p:blipFill>
          <a:blip r:embed="rId2"/>
          <a:stretch>
            <a:fillRect/>
          </a:stretch>
        </p:blipFill>
        <p:spPr>
          <a:xfrm>
            <a:off x="922646" y="1645920"/>
            <a:ext cx="8596667" cy="4396105"/>
          </a:xfrm>
        </p:spPr>
      </p:pic>
      <p:sp>
        <p:nvSpPr>
          <p:cNvPr id="4"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
        <p:nvSpPr>
          <p:cNvPr id="6" name="Content Placeholder 2">
            <a:extLst>
              <a:ext uri="{FF2B5EF4-FFF2-40B4-BE49-F238E27FC236}">
                <a16:creationId xmlns:a16="http://schemas.microsoft.com/office/drawing/2014/main" id="{BE0AB42F-2188-0F98-1C1F-360DBA16F535}"/>
              </a:ext>
            </a:extLst>
          </p:cNvPr>
          <p:cNvSpPr txBox="1">
            <a:spLocks/>
          </p:cNvSpPr>
          <p:nvPr/>
        </p:nvSpPr>
        <p:spPr>
          <a:xfrm>
            <a:off x="552643" y="220953"/>
            <a:ext cx="8596668" cy="1303048"/>
          </a:xfrm>
          <a:prstGeom prst="rect">
            <a:avLst/>
          </a:prstGeom>
        </p:spPr>
        <p:txBody>
          <a:bodyPr vert="horz" lIns="91440" tIns="45720" rIns="91440" bIns="45720" rtlCol="0">
            <a:normAutofit fontScale="92500" lnSpcReduction="20000"/>
          </a:bodyPr>
          <a:lstStyle/>
          <a:p>
            <a:pPr marL="342900" marR="0" lvl="0" indent="-342900" algn="just" defTabSz="457200" rtl="1"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fa-IR" sz="1900" b="0" i="0" u="none" strike="noStrike" kern="1200" cap="none" spc="0" normalizeH="0" baseline="0" noProof="0" dirty="0" smtClean="0">
                <a:ln>
                  <a:noFill/>
                </a:ln>
                <a:solidFill>
                  <a:schemeClr val="tx1">
                    <a:lumMod val="75000"/>
                    <a:lumOff val="25000"/>
                  </a:schemeClr>
                </a:solidFill>
                <a:effectLst/>
                <a:uLnTx/>
                <a:uFillTx/>
                <a:latin typeface="Times New Roman" pitchFamily="18" charset="0"/>
                <a:cs typeface="B Nazanin" pitchFamily="2" charset="-78"/>
              </a:rPr>
              <a:t>برای دستیابی به دقت بیشتر و نیز اتصال به شبکه جهانی، از برخی ایستگاههای جهانی </a:t>
            </a:r>
            <a:r>
              <a:rPr kumimoji="0" lang="en-US" sz="1900" b="0" i="0" u="none" strike="noStrike" kern="1200" cap="none" spc="0" normalizeH="0" baseline="0" noProof="0" dirty="0" smtClean="0">
                <a:ln>
                  <a:noFill/>
                </a:ln>
                <a:solidFill>
                  <a:schemeClr val="tx1">
                    <a:lumMod val="75000"/>
                    <a:lumOff val="25000"/>
                  </a:schemeClr>
                </a:solidFill>
                <a:effectLst/>
                <a:uLnTx/>
                <a:uFillTx/>
                <a:latin typeface="Times New Roman" pitchFamily="18" charset="0"/>
                <a:cs typeface="B Nazanin" pitchFamily="2" charset="-78"/>
              </a:rPr>
              <a:t>GPS</a:t>
            </a:r>
            <a:r>
              <a:rPr kumimoji="0" lang="fa-IR" sz="1900" b="0" i="0" u="none" strike="noStrike" kern="1200" cap="none" spc="0" normalizeH="0" baseline="0" noProof="0" dirty="0" smtClean="0">
                <a:ln>
                  <a:noFill/>
                </a:ln>
                <a:solidFill>
                  <a:schemeClr val="tx1">
                    <a:lumMod val="75000"/>
                    <a:lumOff val="25000"/>
                  </a:schemeClr>
                </a:solidFill>
                <a:effectLst/>
                <a:uLnTx/>
                <a:uFillTx/>
                <a:latin typeface="Times New Roman" pitchFamily="18" charset="0"/>
                <a:cs typeface="B Nazanin" pitchFamily="2" charset="-78"/>
              </a:rPr>
              <a:t> نیز در پردازش این شبکه استفاده می‌شود. این ایستگاهها در سراسر جهان پراکنده‌اند و اطلاعات مربوط به آنان نظیر فایل راینکس، مختصات، سری زمانی و سایر مشخصات ایستگاه برای عموم قابل دسترس است. برای ورود این ایستگاهها به پردازش داده‌های ژئودینامیک، پارامترهایی نظیر قدمت ایستگاه و کمیت و کیفیت داده‌های آن مدنظر قرار می‌گیرد ضمن اینکه سری زمانی ایستگاه نیز از جهت فرونشست و خطاهای سیستماتیک بررسی می‌شود.</a:t>
            </a:r>
            <a:endParaRPr kumimoji="0" lang="en-US" sz="1900" b="0" i="0" u="none" strike="noStrike" kern="1200" cap="none" spc="0" normalizeH="0" baseline="0" noProof="0" dirty="0" smtClean="0">
              <a:ln>
                <a:noFill/>
              </a:ln>
              <a:solidFill>
                <a:schemeClr val="tx1">
                  <a:lumMod val="75000"/>
                  <a:lumOff val="25000"/>
                </a:schemeClr>
              </a:solidFill>
              <a:effectLst/>
              <a:uLnTx/>
              <a:uFillTx/>
              <a:latin typeface="Times New Roman" pitchFamily="18" charset="0"/>
              <a:cs typeface="B Nazanin" pitchFamily="2" charset="-78"/>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83409332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581890" y="5850523"/>
            <a:ext cx="8437419"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a:ln>
                  <a:noFill/>
                </a:ln>
                <a:solidFill>
                  <a:schemeClr val="tx1"/>
                </a:solidFill>
                <a:effectLst/>
                <a:latin typeface="Arial" pitchFamily="34" charset="0"/>
                <a:ea typeface="Times New Roman" pitchFamily="18" charset="0"/>
                <a:cs typeface="B Nazanin" pitchFamily="2" charset="-78"/>
              </a:rPr>
              <a:t>پراکندگی ایستگاههای </a:t>
            </a:r>
            <a:r>
              <a:rPr kumimoji="0" lang="en-US" sz="1600" b="1" i="0" u="none" strike="noStrike" cap="none" normalizeH="0" baseline="0" dirty="0">
                <a:ln>
                  <a:noFill/>
                </a:ln>
                <a:solidFill>
                  <a:schemeClr val="tx1"/>
                </a:solidFill>
                <a:effectLst/>
                <a:latin typeface="Arial" pitchFamily="34" charset="0"/>
                <a:ea typeface="Times New Roman" pitchFamily="18" charset="0"/>
                <a:cs typeface="B Nazanin" pitchFamily="2" charset="-78"/>
              </a:rPr>
              <a:t>IGS</a:t>
            </a:r>
            <a:r>
              <a:rPr kumimoji="0" lang="fa-IR" sz="1600" b="1" i="0" u="none" strike="noStrike" cap="none" normalizeH="0" baseline="0" dirty="0">
                <a:ln>
                  <a:noFill/>
                </a:ln>
                <a:solidFill>
                  <a:schemeClr val="tx1"/>
                </a:solidFill>
                <a:effectLst/>
                <a:latin typeface="Arial" pitchFamily="34" charset="0"/>
                <a:ea typeface="Times New Roman" pitchFamily="18" charset="0"/>
                <a:cs typeface="B Nazanin" pitchFamily="2" charset="-78"/>
              </a:rPr>
              <a:t>مورد استفاده در پردازش طرح سراسری ژئودینامیک</a:t>
            </a:r>
            <a:endParaRPr kumimoji="0" lang="fa-IR" sz="1600" b="1" i="0" u="none" strike="noStrike" cap="none" normalizeH="0" baseline="0" dirty="0">
              <a:ln>
                <a:noFill/>
              </a:ln>
              <a:solidFill>
                <a:schemeClr val="tx1"/>
              </a:solidFill>
              <a:effectLst/>
              <a:latin typeface="Arial" pitchFamily="34" charset="0"/>
              <a:cs typeface="B Nazanin" pitchFamily="2" charset="-78"/>
            </a:endParaRPr>
          </a:p>
        </p:txBody>
      </p:sp>
      <p:pic>
        <p:nvPicPr>
          <p:cNvPr id="7" name="Picture 6" descr="Capture.GFGFGJPG.JPG"/>
          <p:cNvPicPr>
            <a:picLocks noChangeAspect="1"/>
          </p:cNvPicPr>
          <p:nvPr/>
        </p:nvPicPr>
        <p:blipFill>
          <a:blip r:embed="rId2"/>
          <a:stretch>
            <a:fillRect/>
          </a:stretch>
        </p:blipFill>
        <p:spPr>
          <a:xfrm>
            <a:off x="1274618" y="803564"/>
            <a:ext cx="7800109" cy="4721369"/>
          </a:xfrm>
          <a:prstGeom prst="rect">
            <a:avLst/>
          </a:prstGeom>
        </p:spPr>
      </p:pic>
      <p:sp>
        <p:nvSpPr>
          <p:cNvPr id="5"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415637"/>
            <a:ext cx="8596668" cy="5625726"/>
          </a:xfrm>
        </p:spPr>
        <p:txBody>
          <a:bodyPr>
            <a:noAutofit/>
          </a:bodyPr>
          <a:lstStyle/>
          <a:p>
            <a:pPr algn="just" rtl="1"/>
            <a:r>
              <a:rPr lang="fa-IR" sz="2400" dirty="0">
                <a:cs typeface="B Nazanin" pitchFamily="2" charset="-78"/>
              </a:rPr>
              <a:t>سیستم تعیین موقعیت جهانی یا </a:t>
            </a:r>
            <a:r>
              <a:rPr lang="en-US" sz="2400" dirty="0">
                <a:latin typeface="Times New Roman" pitchFamily="18" charset="0"/>
                <a:cs typeface="Times New Roman" pitchFamily="18" charset="0"/>
              </a:rPr>
              <a:t>GPS</a:t>
            </a:r>
            <a:r>
              <a:rPr lang="fa-IR" sz="2400" dirty="0">
                <a:cs typeface="B Nazanin" pitchFamily="2" charset="-78"/>
              </a:rPr>
              <a:t>به‌عنوان یکی از مهم‌ترین دستاوردهای فناوری ماهواره‌ای، نقش بسیار مهمی در جهانی‌سازی و ارتباطات امروزی ایفا می‌کند.از زمان شروع استفاده از جی پی اس در سال ۱۹۷۳ توسط ایالات متحده آمریکا به‌عنوان یک سیستم نظامی، این فناوری به‌سرعت به سطوح جدیدی از کاربرد رسیده است. </a:t>
            </a:r>
          </a:p>
          <a:p>
            <a:pPr algn="just" rtl="1"/>
            <a:r>
              <a:rPr lang="fa-IR" sz="2400" dirty="0">
                <a:cs typeface="B Nazanin" pitchFamily="2" charset="-78"/>
              </a:rPr>
              <a:t>در ابتدا، جی پی اس برای اهداف نظامی و امنیتی استفاده می‌شد.در سال ۱۹۸۳ یک هواپیمای مسافربری کره که ۲۶۹ مسافر داشت، از مسیر اصلیش منحرف شد و به اشتباه وارد حریم هوایی شوروی شد.ارتش شوروی هم این ورود ناگهانی را به عنوان یک حمله تلقی و هواپیمای مسافربری را سرنگون کرد. بعد از این سانحه غم انگیز، رونالد ریگان- رئیس جمهور وقت آمریکا- خواستار این شد که سیستم</a:t>
            </a:r>
            <a:r>
              <a:rPr lang="en-US" sz="2400" dirty="0">
                <a:latin typeface="Times New Roman" pitchFamily="18" charset="0"/>
                <a:cs typeface="Times New Roman" pitchFamily="18" charset="0"/>
              </a:rPr>
              <a:t>GPS</a:t>
            </a:r>
            <a:r>
              <a:rPr lang="en-US" sz="2400" dirty="0">
                <a:cs typeface="B Nazanin" pitchFamily="2" charset="-78"/>
              </a:rPr>
              <a:t> </a:t>
            </a:r>
            <a:r>
              <a:rPr lang="fa-IR" sz="2400" dirty="0">
                <a:cs typeface="B Nazanin" pitchFamily="2" charset="-78"/>
              </a:rPr>
              <a:t>برای استفاده‌های غیرنظامی و به صورت رایگان در اختیار همه قرار بگیرد. </a:t>
            </a:r>
          </a:p>
          <a:p>
            <a:pPr algn="just" rtl="1"/>
            <a:r>
              <a:rPr lang="fa-IR" sz="2400" dirty="0">
                <a:cs typeface="B Nazanin" pitchFamily="2" charset="-78"/>
              </a:rPr>
              <a:t>در آغاز، نیروی هوایی آمریکا دو سیگنال دقیق و واضح برای استفاده نظامی و یک سیگنال ضعیف شده و با کیفیت پایین‌تر برای کاربردهای همگانی می‌فرستاد که منجر به خطایی در حدود 100 متر می‌شد. در نهایت در سال ۲۰۰۰ (میلادی) در زمان رییس جمهور - بیل کلینتون- سیگنال با کیفیت بالا در اختیار همگان قرار گرفت.</a:t>
            </a:r>
          </a:p>
          <a:p>
            <a:pPr algn="r" rtl="1"/>
            <a:endParaRPr lang="fa-IR" sz="2000" dirty="0">
              <a:cs typeface="B Nazanin" pitchFamily="2" charset="-78"/>
            </a:endParaRPr>
          </a:p>
          <a:p>
            <a:pPr algn="just" rtl="1"/>
            <a:endParaRPr lang="fa-IR" sz="2000" dirty="0">
              <a:cs typeface="B Nazanin" pitchFamily="2" charset="-78"/>
            </a:endParaRPr>
          </a:p>
        </p:txBody>
      </p:sp>
      <p:sp>
        <p:nvSpPr>
          <p:cNvPr id="4" name="Footer Placeholder 3"/>
          <p:cNvSpPr>
            <a:spLocks noGrp="1"/>
          </p:cNvSpPr>
          <p:nvPr>
            <p:ph type="ftr" sz="quarter" idx="11"/>
          </p:nvPr>
        </p:nvSpPr>
        <p:spPr>
          <a:xfrm>
            <a:off x="9518073" y="0"/>
            <a:ext cx="2673928" cy="665018"/>
          </a:xfrm>
        </p:spPr>
        <p:txBody>
          <a:bodyPr/>
          <a:lstStyle/>
          <a:p>
            <a:pPr algn="ctr"/>
            <a:r>
              <a:rPr lang="fa-IR" sz="2000" b="1" dirty="0">
                <a:solidFill>
                  <a:schemeClr val="tx1"/>
                </a:solidFill>
                <a:cs typeface="B Nazanin" pitchFamily="2" charset="-78"/>
              </a:rPr>
              <a:t>بخش اول: سیستم‌های تعیین موقعیت ماهواره‌ای</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1127" y="665018"/>
            <a:ext cx="2826328" cy="4093428"/>
          </a:xfrm>
          <a:prstGeom prst="rect">
            <a:avLst/>
          </a:prstGeom>
          <a:noFill/>
        </p:spPr>
        <p:txBody>
          <a:bodyPr wrap="square" rtlCol="1">
            <a:spAutoFit/>
          </a:bodyPr>
          <a:lstStyle/>
          <a:p>
            <a:pPr algn="just" rtl="1"/>
            <a:r>
              <a:rPr lang="fa-IR" sz="2000" dirty="0" smtClean="0">
                <a:cs typeface="B Nazanin" pitchFamily="2" charset="-78"/>
              </a:rPr>
              <a:t>با توجه به تعدد ایستگاهها، شبکه ایستگاه­های دائمی به 4 زیر­شبکه به نام‌های آذربایجان، تهران، خراسان و خوزستان-همدان تقسیم شده که در شکل 5 محدوده تقریبی زیرشبکه‌ها با باکس‌های رنگی نشان داده شده ­است. دایره­های سبزرنگ نشانگر5 ایستگاه مشترک (</a:t>
            </a:r>
            <a:r>
              <a:rPr lang="en-US" sz="2000" dirty="0" smtClean="0">
                <a:cs typeface="B Nazanin" pitchFamily="2" charset="-78"/>
              </a:rPr>
              <a:t>TEHN, SHRZ, TABZ, MSHN, HAMD</a:t>
            </a:r>
            <a:r>
              <a:rPr lang="fa-IR" sz="2000" dirty="0" smtClean="0">
                <a:cs typeface="B Nazanin" pitchFamily="2" charset="-78"/>
              </a:rPr>
              <a:t>) هستند که در هر چهار شبکه بطور مشترک پردازش شده‌اند.</a:t>
            </a:r>
            <a:endParaRPr lang="fa-IR" sz="2000" dirty="0">
              <a:cs typeface="B Nazanin" pitchFamily="2" charset="-78"/>
            </a:endParaRPr>
          </a:p>
        </p:txBody>
      </p:sp>
      <p:pic>
        <p:nvPicPr>
          <p:cNvPr id="4" name="Picture 3" descr="Capture2.JPG"/>
          <p:cNvPicPr>
            <a:picLocks noChangeAspect="1"/>
          </p:cNvPicPr>
          <p:nvPr/>
        </p:nvPicPr>
        <p:blipFill>
          <a:blip r:embed="rId2"/>
          <a:stretch>
            <a:fillRect/>
          </a:stretch>
        </p:blipFill>
        <p:spPr>
          <a:xfrm>
            <a:off x="484909" y="525174"/>
            <a:ext cx="5929745" cy="5363008"/>
          </a:xfrm>
          <a:prstGeom prst="rect">
            <a:avLst/>
          </a:prstGeom>
        </p:spPr>
      </p:pic>
      <p:sp>
        <p:nvSpPr>
          <p:cNvPr id="5" name="Rectangle 4"/>
          <p:cNvSpPr/>
          <p:nvPr/>
        </p:nvSpPr>
        <p:spPr>
          <a:xfrm>
            <a:off x="706582" y="5973726"/>
            <a:ext cx="6096000" cy="369332"/>
          </a:xfrm>
          <a:prstGeom prst="rect">
            <a:avLst/>
          </a:prstGeom>
        </p:spPr>
        <p:txBody>
          <a:bodyPr>
            <a:spAutoFit/>
          </a:bodyPr>
          <a:lstStyle/>
          <a:p>
            <a:r>
              <a:rPr lang="fa-IR" dirty="0" smtClean="0">
                <a:cs typeface="B Nazanin" pitchFamily="2" charset="-78"/>
              </a:rPr>
              <a:t>زیر شبکه‌های تعریف شده جهت پردازش شبکه دائمی ژئودینامیک کشور </a:t>
            </a:r>
            <a:endParaRPr lang="fa-IR" dirty="0">
              <a:cs typeface="B Nazanin" pitchFamily="2" charset="-78"/>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8346-A888-BB14-21A6-CF5B057B91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C8B7E5-B2FA-E7D0-35C9-C744403BBBE6}"/>
              </a:ext>
            </a:extLst>
          </p:cNvPr>
          <p:cNvSpPr>
            <a:spLocks noGrp="1"/>
          </p:cNvSpPr>
          <p:nvPr>
            <p:ph idx="1"/>
          </p:nvPr>
        </p:nvSpPr>
        <p:spPr>
          <a:xfrm>
            <a:off x="6282857" y="417266"/>
            <a:ext cx="3125424" cy="5195453"/>
          </a:xfrm>
        </p:spPr>
        <p:txBody>
          <a:bodyPr>
            <a:normAutofit fontScale="92500" lnSpcReduction="10000"/>
          </a:bodyPr>
          <a:lstStyle/>
          <a:p>
            <a:pPr marL="514350" indent="-514350" algn="just" rtl="1">
              <a:buFont typeface="Arial" pitchFamily="34" charset="0"/>
              <a:buChar char="•"/>
            </a:pPr>
            <a:r>
              <a:rPr lang="fa-IR" sz="2800" b="1" dirty="0" smtClean="0">
                <a:solidFill>
                  <a:srgbClr val="92D050"/>
                </a:solidFill>
                <a:cs typeface="B Nazanin" pitchFamily="2" charset="-78"/>
              </a:rPr>
              <a:t>پارامترهای مداری دقیق:</a:t>
            </a:r>
          </a:p>
          <a:p>
            <a:pPr marL="514350" indent="-514350" algn="just" rtl="1">
              <a:buNone/>
            </a:pPr>
            <a:r>
              <a:rPr lang="en-US" sz="2800" dirty="0" smtClean="0">
                <a:cs typeface="B Nazanin" pitchFamily="2" charset="-78"/>
              </a:rPr>
              <a:t>    </a:t>
            </a:r>
            <a:r>
              <a:rPr lang="fa-IR" sz="2800" dirty="0" smtClean="0">
                <a:cs typeface="B Nazanin" pitchFamily="2" charset="-78"/>
              </a:rPr>
              <a:t>مجموعه‌ای </a:t>
            </a:r>
            <a:r>
              <a:rPr lang="fa-IR" sz="2800" dirty="0" smtClean="0">
                <a:cs typeface="B Nazanin" pitchFamily="2" charset="-78"/>
              </a:rPr>
              <a:t>از داده‌های با دقت بالا است که موقعیت و سرعت‌ دقیق ماهواره‌ها را در طول زمان نشان می‌دهد و از مشاهدات ایستگاه‌های ردیابی زمینی پردازش شده و به دست می آید. این </a:t>
            </a:r>
            <a:r>
              <a:rPr lang="fa-IR" sz="2800" dirty="0" smtClean="0">
                <a:cs typeface="B Nazanin" pitchFamily="2" charset="-78"/>
              </a:rPr>
              <a:t>فایل، </a:t>
            </a:r>
            <a:r>
              <a:rPr lang="fa-IR" sz="2800" dirty="0" smtClean="0">
                <a:cs typeface="B Nazanin" pitchFamily="2" charset="-78"/>
              </a:rPr>
              <a:t>افست ساعت ماهواره را نیز نشان میدهد</a:t>
            </a:r>
            <a:endParaRPr lang="fa-IR" sz="2800" b="1" dirty="0">
              <a:solidFill>
                <a:srgbClr val="92D050"/>
              </a:solidFill>
              <a:cs typeface="B Nazanin" pitchFamily="2" charset="-78"/>
            </a:endParaRPr>
          </a:p>
          <a:p>
            <a:pPr marL="0" indent="0" algn="just" rtl="1">
              <a:buNone/>
            </a:pPr>
            <a:endParaRPr lang="fa-IR" sz="2800" b="1" dirty="0">
              <a:solidFill>
                <a:srgbClr val="92D050"/>
              </a:solidFill>
              <a:cs typeface="B Nazanin" pitchFamily="2" charset="-78"/>
            </a:endParaRPr>
          </a:p>
        </p:txBody>
      </p:sp>
      <p:sp>
        <p:nvSpPr>
          <p:cNvPr id="5"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pic>
        <p:nvPicPr>
          <p:cNvPr id="6" name="Picture 5" descr="igs.JPG"/>
          <p:cNvPicPr>
            <a:picLocks noChangeAspect="1"/>
          </p:cNvPicPr>
          <p:nvPr/>
        </p:nvPicPr>
        <p:blipFill>
          <a:blip r:embed="rId2"/>
          <a:stretch>
            <a:fillRect/>
          </a:stretch>
        </p:blipFill>
        <p:spPr>
          <a:xfrm>
            <a:off x="477115" y="325148"/>
            <a:ext cx="5695950" cy="5819775"/>
          </a:xfrm>
          <a:prstGeom prst="rect">
            <a:avLst/>
          </a:prstGeom>
        </p:spPr>
      </p:pic>
    </p:spTree>
    <p:extLst>
      <p:ext uri="{BB962C8B-B14F-4D97-AF65-F5344CB8AC3E}">
        <p14:creationId xmlns:p14="http://schemas.microsoft.com/office/powerpoint/2010/main" val="35332531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454" y="86658"/>
            <a:ext cx="8596668" cy="612589"/>
          </a:xfrm>
        </p:spPr>
        <p:txBody>
          <a:bodyPr>
            <a:normAutofit fontScale="90000"/>
          </a:bodyPr>
          <a:lstStyle/>
          <a:p>
            <a:pPr algn="r" rtl="1"/>
            <a:r>
              <a:rPr lang="fa-IR" dirty="0" smtClean="0">
                <a:cs typeface="B Nazanin" pitchFamily="2" charset="-78"/>
              </a:rPr>
              <a:t>فایل اطلاعات ایستگاهها </a:t>
            </a:r>
            <a:r>
              <a:rPr lang="en-US" dirty="0" smtClean="0">
                <a:cs typeface="B Nazanin" pitchFamily="2" charset="-78"/>
              </a:rPr>
              <a:t>station.info</a:t>
            </a:r>
            <a:endParaRPr lang="fa-IR" dirty="0">
              <a:cs typeface="B Nazanin"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4" y="699248"/>
            <a:ext cx="10245674" cy="6230470"/>
          </a:xfrm>
        </p:spPr>
      </p:pic>
      <p:sp>
        <p:nvSpPr>
          <p:cNvPr id="5"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نتایج حاصل از پردازش داده‌های ژئودینامیک</a:t>
            </a:r>
          </a:p>
        </p:txBody>
      </p:sp>
      <p:sp>
        <p:nvSpPr>
          <p:cNvPr id="3" name="Content Placeholder 2"/>
          <p:cNvSpPr>
            <a:spLocks noGrp="1"/>
          </p:cNvSpPr>
          <p:nvPr>
            <p:ph idx="1"/>
          </p:nvPr>
        </p:nvSpPr>
        <p:spPr/>
        <p:txBody>
          <a:bodyPr>
            <a:normAutofit/>
          </a:bodyPr>
          <a:lstStyle/>
          <a:p>
            <a:pPr algn="r" rtl="1"/>
            <a:r>
              <a:rPr lang="fa-IR" sz="3600" dirty="0">
                <a:cs typeface="B Nazanin" pitchFamily="2" charset="-78"/>
              </a:rPr>
              <a:t>مختصات دقیق ایستگاه‌ها به همراه دقت محاسبات</a:t>
            </a:r>
          </a:p>
          <a:p>
            <a:pPr algn="r" rtl="1"/>
            <a:r>
              <a:rPr lang="fa-IR" sz="3600" dirty="0" smtClean="0">
                <a:cs typeface="B Nazanin" pitchFamily="2" charset="-78"/>
              </a:rPr>
              <a:t>سری زمانی تغییرات ایستگاهها</a:t>
            </a:r>
          </a:p>
          <a:p>
            <a:pPr algn="r" rtl="1"/>
            <a:r>
              <a:rPr lang="fa-IR" sz="3600" dirty="0" smtClean="0">
                <a:cs typeface="B Nazanin" pitchFamily="2" charset="-78"/>
              </a:rPr>
              <a:t>بردار </a:t>
            </a:r>
            <a:r>
              <a:rPr lang="fa-IR" sz="3600" dirty="0">
                <a:cs typeface="B Nazanin" pitchFamily="2" charset="-78"/>
              </a:rPr>
              <a:t>سرعت ایستگاهها</a:t>
            </a:r>
          </a:p>
          <a:p>
            <a:pPr algn="r" rtl="1"/>
            <a:r>
              <a:rPr lang="fa-IR" sz="3600" dirty="0" smtClean="0">
                <a:cs typeface="B Nazanin" pitchFamily="2" charset="-78"/>
              </a:rPr>
              <a:t>محاسبه </a:t>
            </a:r>
            <a:r>
              <a:rPr lang="fa-IR" sz="3600" dirty="0">
                <a:cs typeface="B Nazanin" pitchFamily="2" charset="-78"/>
              </a:rPr>
              <a:t>چارچوب مرجع مختصات </a:t>
            </a:r>
            <a:r>
              <a:rPr lang="fa-IR" sz="3600" dirty="0" smtClean="0">
                <a:cs typeface="B Nazanin" pitchFamily="2" charset="-78"/>
              </a:rPr>
              <a:t>ملی</a:t>
            </a:r>
          </a:p>
          <a:p>
            <a:pPr algn="r" rtl="1"/>
            <a:r>
              <a:rPr lang="fa-IR" sz="3600" dirty="0" smtClean="0">
                <a:cs typeface="B Nazanin" pitchFamily="2" charset="-78"/>
              </a:rPr>
              <a:t>سامانه ارسال تصحیحات تعیین موقعیت آنی به کاربران</a:t>
            </a:r>
            <a:endParaRPr lang="fa-IR" sz="3600" dirty="0">
              <a:cs typeface="B Nazanin" pitchFamily="2" charset="-78"/>
            </a:endParaRPr>
          </a:p>
        </p:txBody>
      </p:sp>
      <p:sp>
        <p:nvSpPr>
          <p:cNvPr id="6"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897" y="245469"/>
            <a:ext cx="3562171" cy="4376893"/>
          </a:xfrm>
          <a:prstGeom prst="rect">
            <a:avLst/>
          </a:prstGeom>
        </p:spPr>
      </p:pic>
      <p:sp>
        <p:nvSpPr>
          <p:cNvPr id="6" name="TextBox 3">
            <a:extLst>
              <a:ext uri="{FF2B5EF4-FFF2-40B4-BE49-F238E27FC236}">
                <a16:creationId xmlns:a16="http://schemas.microsoft.com/office/drawing/2014/main" id="{E3179FB0-F4EA-6C22-0123-C557FBB10765}"/>
              </a:ext>
            </a:extLst>
          </p:cNvPr>
          <p:cNvSpPr txBox="1">
            <a:spLocks noGrp="1"/>
          </p:cNvSpPr>
          <p:nvPr>
            <p:ph type="title"/>
          </p:nvPr>
        </p:nvSpPr>
        <p:spPr>
          <a:xfrm>
            <a:off x="977154" y="4730084"/>
            <a:ext cx="7709648"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fa-IR" dirty="0">
                <a:cs typeface="B Nazanin" pitchFamily="2" charset="-78"/>
              </a:rPr>
              <a:t>1- </a:t>
            </a:r>
            <a:r>
              <a:rPr lang="fa-IR" b="1" dirty="0">
                <a:cs typeface="B Nazanin" pitchFamily="2" charset="-78"/>
              </a:rPr>
              <a:t>شناسنامه نقاط ژئودینامیک</a:t>
            </a:r>
          </a:p>
          <a:p>
            <a:pPr algn="just" rtl="1"/>
            <a:r>
              <a:rPr lang="fa-IR" dirty="0">
                <a:cs typeface="B Nazanin" pitchFamily="2" charset="-78"/>
              </a:rPr>
              <a:t>شامل </a:t>
            </a:r>
            <a:r>
              <a:rPr lang="fa-IR" b="1" i="1" dirty="0">
                <a:cs typeface="B Nazanin" pitchFamily="2" charset="-78"/>
              </a:rPr>
              <a:t>موقعیت</a:t>
            </a:r>
            <a:r>
              <a:rPr lang="fa-IR" dirty="0">
                <a:cs typeface="B Nazanin" pitchFamily="2" charset="-78"/>
              </a:rPr>
              <a:t>، </a:t>
            </a:r>
            <a:r>
              <a:rPr lang="fa-IR" b="1" i="1" dirty="0">
                <a:cs typeface="B Nazanin" pitchFamily="2" charset="-78"/>
              </a:rPr>
              <a:t>مشخصات</a:t>
            </a:r>
            <a:r>
              <a:rPr lang="fa-IR" dirty="0">
                <a:cs typeface="B Nazanin" pitchFamily="2" charset="-78"/>
              </a:rPr>
              <a:t> و </a:t>
            </a:r>
            <a:r>
              <a:rPr lang="fa-IR" b="1" i="1" dirty="0">
                <a:cs typeface="B Nazanin" pitchFamily="2" charset="-78"/>
              </a:rPr>
              <a:t>مختصات</a:t>
            </a:r>
            <a:r>
              <a:rPr lang="fa-IR" dirty="0">
                <a:cs typeface="B Nazanin" pitchFamily="2" charset="-78"/>
              </a:rPr>
              <a:t> ایستگاههای ژئودینامیک در دو </a:t>
            </a:r>
            <a:r>
              <a:rPr lang="fa-IR" b="1" i="1" dirty="0">
                <a:cs typeface="B Nazanin" pitchFamily="2" charset="-78"/>
              </a:rPr>
              <a:t>فریم جهانی (</a:t>
            </a:r>
            <a:r>
              <a:rPr lang="en-US" sz="1600" b="1" i="1" dirty="0">
                <a:cs typeface="B Nazanin" pitchFamily="2" charset="-78"/>
              </a:rPr>
              <a:t>ITRF</a:t>
            </a:r>
            <a:r>
              <a:rPr lang="fa-IR" dirty="0">
                <a:cs typeface="B Nazanin" pitchFamily="2" charset="-78"/>
              </a:rPr>
              <a:t>) و </a:t>
            </a:r>
            <a:r>
              <a:rPr lang="fa-IR" b="1" i="1" dirty="0">
                <a:cs typeface="B Nazanin" pitchFamily="2" charset="-78"/>
              </a:rPr>
              <a:t>ملی </a:t>
            </a:r>
            <a:r>
              <a:rPr lang="en-US" sz="1600" b="1" i="1" dirty="0">
                <a:cs typeface="B Nazanin" pitchFamily="2" charset="-78"/>
              </a:rPr>
              <a:t>(IRGD)</a:t>
            </a:r>
            <a:r>
              <a:rPr lang="fa-IR" sz="1600" b="1" i="1" dirty="0">
                <a:cs typeface="B Nazanin" pitchFamily="2" charset="-78"/>
              </a:rPr>
              <a:t> </a:t>
            </a:r>
            <a:r>
              <a:rPr lang="fa-IR" dirty="0">
                <a:cs typeface="B Nazanin" pitchFamily="2" charset="-78"/>
              </a:rPr>
              <a:t>که فریم ملی با تکیه بر پردازش ایستگاههای شبکه دائمی ژئودینامیک کشور و در اداره کل نقشه برداری زمینی و بنیادی ایجاد شده است.</a:t>
            </a:r>
          </a:p>
          <a:p>
            <a:pPr algn="just" rtl="1"/>
            <a:r>
              <a:rPr lang="fa-IR" dirty="0">
                <a:cs typeface="B Nazanin" pitchFamily="2" charset="-78"/>
              </a:rPr>
              <a:t>کاربران نقشه بردار جهت انجام امور نقشه برداری، فایل مشاهداتی ایستگاههای ژئودینامیک به همراه شناسنامه این نقاط را از سازمان خریداری می‌کنند.</a:t>
            </a:r>
          </a:p>
          <a:p>
            <a:pPr algn="r" rtl="1"/>
            <a:endParaRPr lang="fa-IR" dirty="0">
              <a:cs typeface="B Nazanin" pitchFamily="2" charset="-78"/>
            </a:endParaRPr>
          </a:p>
          <a:p>
            <a:pPr algn="r" rtl="1"/>
            <a:endParaRPr lang="fa-IR" dirty="0">
              <a:cs typeface="B Nazanin" pitchFamily="2" charset="-78"/>
            </a:endParaRPr>
          </a:p>
        </p:txBody>
      </p:sp>
      <p:sp>
        <p:nvSpPr>
          <p:cNvPr id="7"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49" y="652627"/>
            <a:ext cx="3787402" cy="3969735"/>
          </a:xfrm>
          <a:prstGeom prst="rect">
            <a:avLst/>
          </a:prstGeom>
        </p:spPr>
      </p:pic>
      <p:sp>
        <p:nvSpPr>
          <p:cNvPr id="9" name="Right Arrow 8"/>
          <p:cNvSpPr/>
          <p:nvPr/>
        </p:nvSpPr>
        <p:spPr>
          <a:xfrm>
            <a:off x="4143730" y="21915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66" y="197223"/>
            <a:ext cx="8596668" cy="753035"/>
          </a:xfrm>
        </p:spPr>
        <p:txBody>
          <a:bodyPr>
            <a:normAutofit fontScale="90000"/>
          </a:bodyPr>
          <a:lstStyle/>
          <a:p>
            <a:pPr algn="ctr"/>
            <a:r>
              <a:rPr lang="fa-IR" dirty="0" smtClean="0">
                <a:cs typeface="B Nazanin" panose="00000400000000000000" pitchFamily="2" charset="-78"/>
              </a:rPr>
              <a:t>سری زمانی تغییرات ایستگاهها</a:t>
            </a:r>
            <a:endParaRPr lang="en-US" dirty="0">
              <a:cs typeface="B Nazanin" panose="00000400000000000000" pitchFamily="2" charset="-78"/>
            </a:endParaRPr>
          </a:p>
        </p:txBody>
      </p:sp>
      <p:sp>
        <p:nvSpPr>
          <p:cNvPr id="4" name="TextBox 3"/>
          <p:cNvSpPr txBox="1"/>
          <p:nvPr/>
        </p:nvSpPr>
        <p:spPr>
          <a:xfrm>
            <a:off x="286871" y="1613647"/>
            <a:ext cx="3146611" cy="4966447"/>
          </a:xfrm>
          <a:prstGeom prst="rect">
            <a:avLst/>
          </a:prstGeom>
          <a:noFill/>
        </p:spPr>
        <p:txBody>
          <a:bodyPr wrap="square" rtlCol="0">
            <a:spAutoFit/>
          </a:bodyPr>
          <a:lstStyle/>
          <a:p>
            <a:endParaRPr lang="en-US" dirty="0"/>
          </a:p>
        </p:txBody>
      </p:sp>
      <p:sp>
        <p:nvSpPr>
          <p:cNvPr id="5" name="TextBox 4"/>
          <p:cNvSpPr txBox="1"/>
          <p:nvPr/>
        </p:nvSpPr>
        <p:spPr>
          <a:xfrm>
            <a:off x="3603812" y="1568824"/>
            <a:ext cx="3666564" cy="4939552"/>
          </a:xfrm>
          <a:prstGeom prst="rect">
            <a:avLst/>
          </a:prstGeom>
          <a:noFill/>
        </p:spPr>
        <p:txBody>
          <a:bodyPr wrap="square" rtlCol="0">
            <a:spAutoFit/>
          </a:bodyPr>
          <a:lstStyle/>
          <a:p>
            <a:endParaRPr lang="en-US" dirty="0"/>
          </a:p>
        </p:txBody>
      </p:sp>
      <p:sp>
        <p:nvSpPr>
          <p:cNvPr id="6" name="TextBox 5"/>
          <p:cNvSpPr txBox="1"/>
          <p:nvPr/>
        </p:nvSpPr>
        <p:spPr>
          <a:xfrm>
            <a:off x="7449671" y="1613647"/>
            <a:ext cx="3406588" cy="4840941"/>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66" y="1362635"/>
            <a:ext cx="2581820" cy="50673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797" y="1362635"/>
            <a:ext cx="3258959" cy="51244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771" y="1362634"/>
            <a:ext cx="2877655" cy="5091953"/>
          </a:xfrm>
          <a:prstGeom prst="rect">
            <a:avLst/>
          </a:prstGeom>
        </p:spPr>
      </p:pic>
      <p:sp>
        <p:nvSpPr>
          <p:cNvPr id="10"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163659946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82FF2-9490-C005-5AA1-D3A07AF0AB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951E8E-4BB1-10D1-4F1F-7DC7F034A78D}"/>
              </a:ext>
            </a:extLst>
          </p:cNvPr>
          <p:cNvSpPr/>
          <p:nvPr/>
        </p:nvSpPr>
        <p:spPr>
          <a:xfrm>
            <a:off x="233095" y="6070348"/>
            <a:ext cx="1512578" cy="7876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BAC2ED7-C793-6CB9-0CC8-FD03877F6811}"/>
              </a:ext>
            </a:extLst>
          </p:cNvPr>
          <p:cNvSpPr txBox="1"/>
          <p:nvPr/>
        </p:nvSpPr>
        <p:spPr>
          <a:xfrm>
            <a:off x="6677889" y="180110"/>
            <a:ext cx="2604655" cy="4524315"/>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کاهش سطح آب دریاچه ارومیه در طول سالهای اخیر، موجب کاهش ارتفاع و فرونشست در ایستگاههای استانهای همجوار دریاچه شده است. میزان این نشست به اندازه 800 میلیمتر در طول 18 سال در ایستگاه ارومیه بوده که مقدار بسیار قابل توجهی است. پردازش تصاویر راداری و نقشه‌های فرونشست تهیه شده در این مناطق نیز موید این موضوع است. به همراه پدیده فرونشست، رفتاری سینوسی در مولفه ارتفاعی این ایستگاهها دیده می‌شود که تحت تاثیر اثرات فصلی است.</a:t>
            </a:r>
          </a:p>
        </p:txBody>
      </p:sp>
      <p:pic>
        <p:nvPicPr>
          <p:cNvPr id="14" name="Picture 13">
            <a:extLst>
              <a:ext uri="{FF2B5EF4-FFF2-40B4-BE49-F238E27FC236}">
                <a16:creationId xmlns:a16="http://schemas.microsoft.com/office/drawing/2014/main" id="{C790C4F4-974B-76C8-95BF-176D3058FC6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9710" y="457201"/>
            <a:ext cx="4017818" cy="5347853"/>
          </a:xfrm>
          <a:prstGeom prst="rect">
            <a:avLst/>
          </a:prstGeom>
        </p:spPr>
      </p:pic>
      <p:sp>
        <p:nvSpPr>
          <p:cNvPr id="15" name="TextBox 14">
            <a:extLst>
              <a:ext uri="{FF2B5EF4-FFF2-40B4-BE49-F238E27FC236}">
                <a16:creationId xmlns:a16="http://schemas.microsoft.com/office/drawing/2014/main" id="{058A2852-921A-37A4-0767-9C1A4A28E65B}"/>
              </a:ext>
            </a:extLst>
          </p:cNvPr>
          <p:cNvSpPr txBox="1"/>
          <p:nvPr/>
        </p:nvSpPr>
        <p:spPr>
          <a:xfrm>
            <a:off x="2050474" y="5860473"/>
            <a:ext cx="2189018"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b="1" i="0" u="none" strike="noStrike" kern="1200" cap="none" spc="0" normalizeH="0" baseline="0" noProof="0" dirty="0">
                <a:ln>
                  <a:noFill/>
                </a:ln>
                <a:solidFill>
                  <a:prstClr val="black"/>
                </a:solidFill>
                <a:effectLst/>
                <a:uLnTx/>
                <a:uFillTx/>
                <a:latin typeface="Calibri"/>
                <a:ea typeface="+mn-ea"/>
                <a:cs typeface="B Nazanin" pitchFamily="2" charset="-78"/>
              </a:rPr>
              <a:t>سری زمانی ایستگاه ژئودینامیک ارومیه</a:t>
            </a:r>
          </a:p>
        </p:txBody>
      </p:sp>
      <p:cxnSp>
        <p:nvCxnSpPr>
          <p:cNvPr id="17" name="Straight Arrow Connector 16">
            <a:extLst>
              <a:ext uri="{FF2B5EF4-FFF2-40B4-BE49-F238E27FC236}">
                <a16:creationId xmlns:a16="http://schemas.microsoft.com/office/drawing/2014/main" id="{6EEEAED6-E3FB-E23C-F7BF-C1D9AFCBDAB7}"/>
              </a:ext>
            </a:extLst>
          </p:cNvPr>
          <p:cNvCxnSpPr/>
          <p:nvPr/>
        </p:nvCxnSpPr>
        <p:spPr>
          <a:xfrm flipH="1">
            <a:off x="1551709" y="4405745"/>
            <a:ext cx="2" cy="101138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0FEDBC76-130F-A851-F51C-0BA653C4D374}"/>
              </a:ext>
            </a:extLst>
          </p:cNvPr>
          <p:cNvCxnSpPr/>
          <p:nvPr/>
        </p:nvCxnSpPr>
        <p:spPr>
          <a:xfrm flipH="1" flipV="1">
            <a:off x="1593273" y="5417127"/>
            <a:ext cx="2854036" cy="2771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1D70E773-3147-D9B5-74AE-72FA87AC292F}"/>
              </a:ext>
            </a:extLst>
          </p:cNvPr>
          <p:cNvSpPr txBox="1"/>
          <p:nvPr/>
        </p:nvSpPr>
        <p:spPr>
          <a:xfrm>
            <a:off x="1593273" y="4779820"/>
            <a:ext cx="872836" cy="3693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80cm</a:t>
            </a:r>
            <a:endParaRPr kumimoji="0" lang="fa-I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Footer Placeholder 3"/>
          <p:cNvSpPr>
            <a:spLocks noGrp="1"/>
          </p:cNvSpPr>
          <p:nvPr>
            <p:ph type="ftr" sz="quarter" idx="11"/>
          </p:nvPr>
        </p:nvSpPr>
        <p:spPr>
          <a:xfrm>
            <a:off x="9518073" y="0"/>
            <a:ext cx="2673928" cy="665018"/>
          </a:xfrm>
        </p:spPr>
        <p:txBody>
          <a:bodyPr/>
          <a:lstStyle/>
          <a:p>
            <a:pPr algn="ctr" rtl="1"/>
            <a:r>
              <a:rPr lang="fa-IR" sz="2000" b="1" dirty="0" smtClean="0">
                <a:solidFill>
                  <a:schemeClr val="tx1"/>
                </a:solidFill>
                <a:cs typeface="B Nazanin" pitchFamily="2" charset="-78"/>
              </a:rPr>
              <a:t>بخش ششم: پردازش شبکه </a:t>
            </a:r>
            <a:r>
              <a:rPr lang="fa-IR" sz="2000" b="1" dirty="0">
                <a:solidFill>
                  <a:schemeClr val="tx1"/>
                </a:solidFill>
                <a:cs typeface="B Nazanin" pitchFamily="2" charset="-78"/>
              </a:rPr>
              <a:t>سراسری ژئودینامیک کشور</a:t>
            </a:r>
            <a:endParaRPr lang="en-US" sz="2000" b="1" dirty="0">
              <a:solidFill>
                <a:schemeClr val="tx1"/>
              </a:solidFill>
              <a:cs typeface="B Nazanin" pitchFamily="2" charset="-78"/>
            </a:endParaRPr>
          </a:p>
        </p:txBody>
      </p:sp>
    </p:spTree>
    <p:extLst>
      <p:ext uri="{BB962C8B-B14F-4D97-AF65-F5344CB8AC3E}">
        <p14:creationId xmlns:p14="http://schemas.microsoft.com/office/powerpoint/2010/main" val="424464992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095" y="6070348"/>
            <a:ext cx="1512578" cy="787652"/>
          </a:xfrm>
          <a:prstGeom prst="rect">
            <a:avLst/>
          </a:prstGeom>
        </p:spPr>
        <p:txBody>
          <a:bodyPr wrap="square">
            <a:spAutoFit/>
          </a:bodyPr>
          <a:lstStyle/>
          <a:p>
            <a:pPr algn="ctr">
              <a:lnSpc>
                <a:spcPct val="107000"/>
              </a:lnSpc>
              <a:spcAft>
                <a:spcPts val="800"/>
              </a:spcAft>
            </a:pPr>
            <a:r>
              <a:rPr lang="fa-IR" dirty="0">
                <a:solidFill>
                  <a:srgbClr val="FFFFFF"/>
                </a:solidFill>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lang="en-US" sz="1100" dirty="0">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7" name="Content Placeholder 7" descr="CaptASDSDure.JPG"/>
          <p:cNvPicPr>
            <a:picLocks noChangeAspect="1"/>
          </p:cNvPicPr>
          <p:nvPr/>
        </p:nvPicPr>
        <p:blipFill>
          <a:blip r:embed="rId2" cstate="print"/>
          <a:stretch>
            <a:fillRect/>
          </a:stretch>
        </p:blipFill>
        <p:spPr>
          <a:xfrm>
            <a:off x="587315" y="511898"/>
            <a:ext cx="3652176" cy="5029920"/>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475019" y="762000"/>
            <a:ext cx="2937164" cy="4821382"/>
          </a:xfrm>
          <a:prstGeom prst="rect">
            <a:avLst/>
          </a:prstGeom>
        </p:spPr>
      </p:pic>
      <p:sp>
        <p:nvSpPr>
          <p:cNvPr id="1026" name="Freeform 109"/>
          <p:cNvSpPr>
            <a:spLocks/>
          </p:cNvSpPr>
          <p:nvPr/>
        </p:nvSpPr>
        <p:spPr bwMode="auto">
          <a:xfrm>
            <a:off x="4959927" y="1787235"/>
            <a:ext cx="651163" cy="152401"/>
          </a:xfrm>
          <a:custGeom>
            <a:avLst/>
            <a:gdLst>
              <a:gd name="T0" fmla="*/ 0 w 2625"/>
              <a:gd name="T1" fmla="*/ 0 h 1210"/>
              <a:gd name="T2" fmla="*/ 190282 w 2625"/>
              <a:gd name="T3" fmla="*/ 473861 h 1210"/>
              <a:gd name="T4" fmla="*/ 520773 w 2625"/>
              <a:gd name="T5" fmla="*/ 658429 h 1210"/>
              <a:gd name="T6" fmla="*/ 891322 w 2625"/>
              <a:gd name="T7" fmla="*/ 658429 h 1210"/>
              <a:gd name="T8" fmla="*/ 1281902 w 2625"/>
              <a:gd name="T9" fmla="*/ 406745 h 1210"/>
              <a:gd name="T10" fmla="*/ 1752600 w 2625"/>
              <a:gd name="T11" fmla="*/ 57280 h 1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25" h="1210">
                <a:moveTo>
                  <a:pt x="0" y="0"/>
                </a:moveTo>
                <a:cubicBezTo>
                  <a:pt x="77" y="314"/>
                  <a:pt x="155" y="629"/>
                  <a:pt x="285" y="819"/>
                </a:cubicBezTo>
                <a:cubicBezTo>
                  <a:pt x="415" y="1009"/>
                  <a:pt x="605" y="1085"/>
                  <a:pt x="780" y="1138"/>
                </a:cubicBezTo>
                <a:cubicBezTo>
                  <a:pt x="955" y="1191"/>
                  <a:pt x="1145" y="1210"/>
                  <a:pt x="1335" y="1138"/>
                </a:cubicBezTo>
                <a:cubicBezTo>
                  <a:pt x="1525" y="1066"/>
                  <a:pt x="1705" y="876"/>
                  <a:pt x="1920" y="703"/>
                </a:cubicBezTo>
                <a:cubicBezTo>
                  <a:pt x="2135" y="530"/>
                  <a:pt x="2508" y="200"/>
                  <a:pt x="2625" y="99"/>
                </a:cubicBezTo>
              </a:path>
            </a:pathLst>
          </a:cu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fa-IR"/>
          </a:p>
        </p:txBody>
      </p:sp>
      <p:sp>
        <p:nvSpPr>
          <p:cNvPr id="13" name="Freeform 109"/>
          <p:cNvSpPr>
            <a:spLocks/>
          </p:cNvSpPr>
          <p:nvPr/>
        </p:nvSpPr>
        <p:spPr bwMode="auto">
          <a:xfrm>
            <a:off x="5015345" y="3030853"/>
            <a:ext cx="484909" cy="114128"/>
          </a:xfrm>
          <a:custGeom>
            <a:avLst/>
            <a:gdLst>
              <a:gd name="T0" fmla="*/ 0 w 2625"/>
              <a:gd name="T1" fmla="*/ 0 h 1210"/>
              <a:gd name="T2" fmla="*/ 190282 w 2625"/>
              <a:gd name="T3" fmla="*/ 473861 h 1210"/>
              <a:gd name="T4" fmla="*/ 520773 w 2625"/>
              <a:gd name="T5" fmla="*/ 658429 h 1210"/>
              <a:gd name="T6" fmla="*/ 891322 w 2625"/>
              <a:gd name="T7" fmla="*/ 658429 h 1210"/>
              <a:gd name="T8" fmla="*/ 1281902 w 2625"/>
              <a:gd name="T9" fmla="*/ 406745 h 1210"/>
              <a:gd name="T10" fmla="*/ 1752600 w 2625"/>
              <a:gd name="T11" fmla="*/ 57280 h 1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25" h="1210">
                <a:moveTo>
                  <a:pt x="0" y="0"/>
                </a:moveTo>
                <a:cubicBezTo>
                  <a:pt x="77" y="314"/>
                  <a:pt x="155" y="629"/>
                  <a:pt x="285" y="819"/>
                </a:cubicBezTo>
                <a:cubicBezTo>
                  <a:pt x="415" y="1009"/>
                  <a:pt x="605" y="1085"/>
                  <a:pt x="780" y="1138"/>
                </a:cubicBezTo>
                <a:cubicBezTo>
                  <a:pt x="955" y="1191"/>
                  <a:pt x="1145" y="1210"/>
                  <a:pt x="1335" y="1138"/>
                </a:cubicBezTo>
                <a:cubicBezTo>
                  <a:pt x="1525" y="1066"/>
                  <a:pt x="1705" y="876"/>
                  <a:pt x="1920" y="703"/>
                </a:cubicBezTo>
                <a:cubicBezTo>
                  <a:pt x="2135" y="530"/>
                  <a:pt x="2508" y="200"/>
                  <a:pt x="2625" y="99"/>
                </a:cubicBezTo>
              </a:path>
            </a:pathLst>
          </a:cu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fa-IR"/>
          </a:p>
        </p:txBody>
      </p:sp>
      <p:sp>
        <p:nvSpPr>
          <p:cNvPr id="14" name="TextBox 13"/>
          <p:cNvSpPr txBox="1"/>
          <p:nvPr/>
        </p:nvSpPr>
        <p:spPr>
          <a:xfrm>
            <a:off x="7827819" y="304800"/>
            <a:ext cx="4087090" cy="5232202"/>
          </a:xfrm>
          <a:prstGeom prst="rect">
            <a:avLst/>
          </a:prstGeom>
          <a:noFill/>
        </p:spPr>
        <p:txBody>
          <a:bodyPr wrap="square" rtlCol="1">
            <a:spAutoFit/>
          </a:bodyPr>
          <a:lstStyle/>
          <a:p>
            <a:pPr algn="just" rtl="1"/>
            <a:r>
              <a:rPr lang="fa-IR" sz="1600" dirty="0">
                <a:cs typeface="B Nazanin" pitchFamily="2" charset="-78"/>
              </a:rPr>
              <a:t>پس از رخداد زمین‌لرزه در نزدیکی یک ایستگاه </a:t>
            </a:r>
            <a:r>
              <a:rPr lang="en-US" sz="1600" dirty="0">
                <a:cs typeface="B Nazanin" pitchFamily="2" charset="-78"/>
              </a:rPr>
              <a:t>GNSS</a:t>
            </a:r>
            <a:r>
              <a:rPr lang="fa-IR" sz="1600" dirty="0">
                <a:cs typeface="B Nazanin" pitchFamily="2" charset="-78"/>
              </a:rPr>
              <a:t>، شاهد رفتارهای پس‌لرزه‌ای آن در طول زمان هستیم. به عنوان مثال زلزله سرپل ذهاب که مسبب اصلی آن قطعه‌ای از گسل </a:t>
            </a:r>
            <a:r>
              <a:rPr lang="fa-IR" sz="1600" i="1" dirty="0">
                <a:cs typeface="B Nazanin" pitchFamily="2" charset="-78"/>
              </a:rPr>
              <a:t>پيشاني كوهستان</a:t>
            </a:r>
            <a:r>
              <a:rPr lang="fa-IR" sz="1600" dirty="0">
                <a:cs typeface="B Nazanin" pitchFamily="2" charset="-78"/>
              </a:rPr>
              <a:t> بوده، عامل دو تغییرشکل در منطقه شده است؛ تغییر شکل آنی سطح زمین در لحظه وقوع یا تغييرشكل هم‌لرزه‌اي (حین‌لرزه‌ای) که در قسمت بالاي پوسته رخ می‌دهد كه داراي دماي كم، اصطكاك بالا و شكنندگی زیاد است. تغيير شكل دوم بلافاصله پس از وقوع زلزله و با مكانيسم آزاد شدن تنش به دليل ويسكوزيته كم و دماي بالا در قسمت پايين و شكل‌پذير پوسته زمين است كه منجر به تغيير شكل پس‌لرزه‌اي مي‌شود. در راستای آشکارسازی این نوع از رفتار زمین، پس از زلزله سرپل ذهاب در اواخر سال 2017، دو ایستگاه </a:t>
            </a:r>
            <a:r>
              <a:rPr lang="en-US" sz="1600" dirty="0">
                <a:cs typeface="B Nazanin" pitchFamily="2" charset="-78"/>
              </a:rPr>
              <a:t>GNSS </a:t>
            </a:r>
            <a:r>
              <a:rPr lang="fa-IR" sz="1600" dirty="0">
                <a:cs typeface="B Nazanin" pitchFamily="2" charset="-78"/>
              </a:rPr>
              <a:t>در مناطق تازه­آباد و سرپل­ذهاب نصب گردید. </a:t>
            </a:r>
            <a:endParaRPr lang="en-US" sz="1600" dirty="0">
              <a:cs typeface="B Nazanin" pitchFamily="2" charset="-78"/>
            </a:endParaRPr>
          </a:p>
          <a:p>
            <a:pPr algn="just" rtl="1"/>
            <a:r>
              <a:rPr lang="fa-IR" sz="1600" dirty="0">
                <a:cs typeface="B Nazanin" pitchFamily="2" charset="-78"/>
              </a:rPr>
              <a:t>بـراسـاس نتـايج بدسـت‌آمـده و با محاسبات انجام شده بر روی گسل </a:t>
            </a:r>
            <a:r>
              <a:rPr lang="fa-IR" sz="1600" i="1" dirty="0">
                <a:cs typeface="B Nazanin" pitchFamily="2" charset="-78"/>
              </a:rPr>
              <a:t>پیشانی کوهستان</a:t>
            </a:r>
            <a:r>
              <a:rPr lang="fa-IR" sz="1600" dirty="0">
                <a:cs typeface="B Nazanin" pitchFamily="2" charset="-78"/>
              </a:rPr>
              <a:t>، بـازه زمـاني تغيير شكل‌هاي پس‌لرزه‌اي ناشي از زلزله 7.3 ریشتری سـرپل­ذهـاب حدود 15 ماه و دوره آرامش ويسكوالاسـتيك بـا توجـه بـه مدلسـازي مكانيكي-­ويسكوزيته و رئولوژي خزشي وابسته به دما، 24 سال بدسـت آمـده ­است</a:t>
            </a:r>
            <a:r>
              <a:rPr lang="en-US" sz="1600" dirty="0">
                <a:cs typeface="B Nazanin" pitchFamily="2" charset="-78"/>
              </a:rPr>
              <a:t>. </a:t>
            </a:r>
            <a:r>
              <a:rPr lang="fa-IR" sz="1600" dirty="0">
                <a:cs typeface="B Nazanin" pitchFamily="2" charset="-78"/>
              </a:rPr>
              <a:t>همچنین رفتار زمین در دوره پس‌لرزه‌ای یک منحنی غیرخطی می‌باشد.</a:t>
            </a:r>
            <a:endParaRPr lang="en-US" sz="1600" dirty="0">
              <a:cs typeface="B Nazanin" pitchFamily="2" charset="-78"/>
            </a:endParaRPr>
          </a:p>
          <a:p>
            <a:endParaRPr lang="fa-IR" sz="1400" dirty="0">
              <a:cs typeface="B Nazanin" pitchFamily="2" charset="-78"/>
            </a:endParaRPr>
          </a:p>
        </p:txBody>
      </p:sp>
      <p:sp>
        <p:nvSpPr>
          <p:cNvPr id="15" name="TextBox 14"/>
          <p:cNvSpPr txBox="1"/>
          <p:nvPr/>
        </p:nvSpPr>
        <p:spPr>
          <a:xfrm>
            <a:off x="4987637" y="5629778"/>
            <a:ext cx="2202872" cy="646331"/>
          </a:xfrm>
          <a:prstGeom prst="rect">
            <a:avLst/>
          </a:prstGeom>
          <a:noFill/>
        </p:spPr>
        <p:txBody>
          <a:bodyPr wrap="square" rtlCol="1">
            <a:spAutoFit/>
          </a:bodyPr>
          <a:lstStyle/>
          <a:p>
            <a:pPr algn="ctr"/>
            <a:r>
              <a:rPr lang="fa-IR" dirty="0">
                <a:cs typeface="B Nazanin" pitchFamily="2" charset="-78"/>
              </a:rPr>
              <a:t>رفتار پس‌لرزه‌ای- زلزله سرپل ذهاب</a:t>
            </a:r>
          </a:p>
        </p:txBody>
      </p:sp>
      <p:sp>
        <p:nvSpPr>
          <p:cNvPr id="17" name="TextBox 16"/>
          <p:cNvSpPr txBox="1"/>
          <p:nvPr/>
        </p:nvSpPr>
        <p:spPr>
          <a:xfrm>
            <a:off x="1302328" y="5624946"/>
            <a:ext cx="2133600" cy="646331"/>
          </a:xfrm>
          <a:prstGeom prst="rect">
            <a:avLst/>
          </a:prstGeom>
          <a:noFill/>
        </p:spPr>
        <p:txBody>
          <a:bodyPr wrap="square" rtlCol="1">
            <a:spAutoFit/>
          </a:bodyPr>
          <a:lstStyle/>
          <a:p>
            <a:pPr algn="ctr"/>
            <a:r>
              <a:rPr lang="fa-IR" dirty="0">
                <a:cs typeface="B Nazanin" panose="00000400000000000000" pitchFamily="2" charset="-78"/>
              </a:rPr>
              <a:t>رفتار حین لرزه‌ای- زلزله اهر ورزقان</a:t>
            </a:r>
          </a:p>
        </p:txBody>
      </p:sp>
    </p:spTree>
    <p:extLst>
      <p:ext uri="{BB962C8B-B14F-4D97-AF65-F5344CB8AC3E}">
        <p14:creationId xmlns:p14="http://schemas.microsoft.com/office/powerpoint/2010/main" val="213247016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9" y="6251171"/>
            <a:ext cx="1510349" cy="388696"/>
          </a:xfrm>
          <a:prstGeom prst="rect">
            <a:avLst/>
          </a:prstGeom>
        </p:spPr>
        <p:txBody>
          <a:bodyPr wrap="none">
            <a:spAutoFit/>
          </a:bodyPr>
          <a:lstStyle/>
          <a:p>
            <a:pPr algn="ctr">
              <a:lnSpc>
                <a:spcPct val="107000"/>
              </a:lnSpc>
              <a:spcAft>
                <a:spcPts val="800"/>
              </a:spcAft>
            </a:pPr>
            <a:r>
              <a:rPr lang="fa-IR" dirty="0">
                <a:solidFill>
                  <a:srgbClr val="FFFFFF"/>
                </a:solidFill>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lang="en-US" sz="1050"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p:cNvSpPr txBox="1"/>
          <p:nvPr/>
        </p:nvSpPr>
        <p:spPr>
          <a:xfrm>
            <a:off x="7074131" y="324196"/>
            <a:ext cx="4754880" cy="830997"/>
          </a:xfrm>
          <a:prstGeom prst="rect">
            <a:avLst/>
          </a:prstGeom>
          <a:noFill/>
        </p:spPr>
        <p:txBody>
          <a:bodyPr wrap="square" rtlCol="0">
            <a:spAutoFit/>
          </a:bodyPr>
          <a:lstStyle/>
          <a:p>
            <a:pPr algn="r" rtl="1"/>
            <a:r>
              <a:rPr lang="fa-IR" sz="2000" dirty="0">
                <a:cs typeface="B Nazanin" pitchFamily="2" charset="-78"/>
              </a:rPr>
              <a:t>3- </a:t>
            </a:r>
            <a:r>
              <a:rPr lang="fa-IR" sz="2000" b="1" dirty="0">
                <a:cs typeface="B Nazanin" pitchFamily="2" charset="-78"/>
              </a:rPr>
              <a:t>مقدار عددی و بردار سرعت ایستگاهها</a:t>
            </a:r>
          </a:p>
          <a:p>
            <a:pPr algn="r" rtl="1"/>
            <a:endParaRPr lang="fa-IR" sz="2800" dirty="0">
              <a:cs typeface="B Nazanin" pitchFamily="2" charset="-78"/>
            </a:endParaRPr>
          </a:p>
        </p:txBody>
      </p:sp>
      <p:pic>
        <p:nvPicPr>
          <p:cNvPr id="9" name="Picture 2"/>
          <p:cNvPicPr>
            <a:picLocks noChangeAspect="1" noChangeArrowheads="1"/>
          </p:cNvPicPr>
          <p:nvPr/>
        </p:nvPicPr>
        <p:blipFill>
          <a:blip r:embed="rId2" cstate="print"/>
          <a:srcRect/>
          <a:stretch>
            <a:fillRect/>
          </a:stretch>
        </p:blipFill>
        <p:spPr bwMode="auto">
          <a:xfrm>
            <a:off x="166255" y="0"/>
            <a:ext cx="6463610" cy="5921433"/>
          </a:xfrm>
          <a:prstGeom prst="rect">
            <a:avLst/>
          </a:prstGeom>
          <a:noFill/>
          <a:ln w="9525">
            <a:noFill/>
            <a:miter lim="800000"/>
            <a:headEnd/>
            <a:tailEnd/>
          </a:ln>
        </p:spPr>
      </p:pic>
      <p:sp>
        <p:nvSpPr>
          <p:cNvPr id="13" name="Oval 12"/>
          <p:cNvSpPr/>
          <p:nvPr/>
        </p:nvSpPr>
        <p:spPr>
          <a:xfrm>
            <a:off x="180108" y="484909"/>
            <a:ext cx="5666509" cy="1884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TextBox 14"/>
          <p:cNvSpPr txBox="1"/>
          <p:nvPr/>
        </p:nvSpPr>
        <p:spPr>
          <a:xfrm>
            <a:off x="7419107" y="741138"/>
            <a:ext cx="3435927" cy="3970318"/>
          </a:xfrm>
          <a:prstGeom prst="rect">
            <a:avLst/>
          </a:prstGeom>
          <a:noFill/>
        </p:spPr>
        <p:txBody>
          <a:bodyPr wrap="square" rtlCol="1">
            <a:spAutoFit/>
          </a:bodyPr>
          <a:lstStyle/>
          <a:p>
            <a:pPr algn="just" rtl="1"/>
            <a:r>
              <a:rPr lang="fa-IR" dirty="0">
                <a:cs typeface="B Nazanin" pitchFamily="2" charset="-78"/>
              </a:rPr>
              <a:t>در </a:t>
            </a:r>
            <a:r>
              <a:rPr lang="fa-IR" b="1" i="1" dirty="0">
                <a:cs typeface="B Nazanin" pitchFamily="2" charset="-78"/>
              </a:rPr>
              <a:t>نیمه شمالی بلوک ایران</a:t>
            </a:r>
            <a:r>
              <a:rPr lang="fa-IR" dirty="0">
                <a:cs typeface="B Nazanin" pitchFamily="2" charset="-78"/>
              </a:rPr>
              <a:t>، سرعت ایستگاه­ها در منطقه شرقی و شمال­شرقی ایران بخاطر اتصال بلوک هلمند به صفحه اوراسیا، بسیار کوچک است. درحالی که  در غرب، درشمالی­ترین بخش منطقه برخورد قاره­ای اوراسیا-عربستان (جایی که شمالی</a:t>
            </a:r>
            <a:r>
              <a:rPr lang="en-US" dirty="0">
                <a:cs typeface="B Nazanin" pitchFamily="2" charset="-78"/>
              </a:rPr>
              <a:t>­</a:t>
            </a:r>
            <a:r>
              <a:rPr lang="fa-IR" dirty="0">
                <a:cs typeface="B Nazanin" pitchFamily="2" charset="-78"/>
              </a:rPr>
              <a:t>ترین مرز صفحه عربستان با بلوک آناتولی برخورد می</a:t>
            </a:r>
            <a:r>
              <a:rPr lang="en-US" dirty="0">
                <a:cs typeface="B Nazanin" pitchFamily="2" charset="-78"/>
              </a:rPr>
              <a:t>­</a:t>
            </a:r>
            <a:r>
              <a:rPr lang="fa-IR" dirty="0">
                <a:cs typeface="B Nazanin" pitchFamily="2" charset="-78"/>
              </a:rPr>
              <a:t>کند)، یعنی در منطقه آذربایجان، سرعت</a:t>
            </a:r>
            <a:r>
              <a:rPr lang="en-US" dirty="0">
                <a:cs typeface="B Nazanin" pitchFamily="2" charset="-78"/>
              </a:rPr>
              <a:t>­</a:t>
            </a:r>
            <a:r>
              <a:rPr lang="fa-IR" dirty="0">
                <a:cs typeface="B Nazanin" pitchFamily="2" charset="-78"/>
              </a:rPr>
              <a:t>ها مقادیر بیشتری دارند و در جهت</a:t>
            </a:r>
            <a:r>
              <a:rPr lang="en-US" dirty="0">
                <a:cs typeface="B Nazanin" pitchFamily="2" charset="-78"/>
              </a:rPr>
              <a:t>­</a:t>
            </a:r>
            <a:r>
              <a:rPr lang="fa-IR" dirty="0">
                <a:cs typeface="B Nazanin" pitchFamily="2" charset="-78"/>
              </a:rPr>
              <a:t>های مختلف جابجا می</a:t>
            </a:r>
            <a:r>
              <a:rPr lang="en-US" dirty="0">
                <a:cs typeface="B Nazanin" pitchFamily="2" charset="-78"/>
              </a:rPr>
              <a:t>­</a:t>
            </a:r>
            <a:r>
              <a:rPr lang="fa-IR" dirty="0">
                <a:cs typeface="B Nazanin" pitchFamily="2" charset="-78"/>
              </a:rPr>
              <a:t>شوند؛ بلوک آناتولی به سمت غرب و شمال</a:t>
            </a:r>
            <a:r>
              <a:rPr lang="en-US" dirty="0">
                <a:cs typeface="B Nazanin" pitchFamily="2" charset="-78"/>
              </a:rPr>
              <a:t>­</a:t>
            </a:r>
            <a:r>
              <a:rPr lang="fa-IR" dirty="0">
                <a:cs typeface="B Nazanin" pitchFamily="2" charset="-78"/>
              </a:rPr>
              <a:t>غرب متمایل می‌شود، در</a:t>
            </a:r>
            <a:r>
              <a:rPr lang="en-US" dirty="0">
                <a:cs typeface="B Nazanin" pitchFamily="2" charset="-78"/>
              </a:rPr>
              <a:t>­</a:t>
            </a:r>
            <a:r>
              <a:rPr lang="fa-IR" dirty="0">
                <a:cs typeface="B Nazanin" pitchFamily="2" charset="-78"/>
              </a:rPr>
              <a:t>حالی که بخش شمالی فلات ایران به سمت شمال-شمال­شرق جابجا می­شود. </a:t>
            </a:r>
            <a:endParaRPr lang="en-US" dirty="0">
              <a:cs typeface="B Nazanin" pitchFamily="2" charset="-78"/>
            </a:endParaRPr>
          </a:p>
          <a:p>
            <a:endParaRPr lang="fa-IR" dirty="0">
              <a:cs typeface="B Nazanin" pitchFamily="2" charset="-78"/>
            </a:endParaRPr>
          </a:p>
        </p:txBody>
      </p:sp>
    </p:spTree>
    <p:extLst>
      <p:ext uri="{BB962C8B-B14F-4D97-AF65-F5344CB8AC3E}">
        <p14:creationId xmlns:p14="http://schemas.microsoft.com/office/powerpoint/2010/main" val="584658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bldP spid="1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flipH="1">
            <a:off x="1" y="5187142"/>
            <a:ext cx="12192000" cy="1670858"/>
          </a:xfrm>
          <a:prstGeom prst="rect">
            <a:avLst/>
          </a:prstGeom>
        </p:spPr>
      </p:pic>
      <p:pic>
        <p:nvPicPr>
          <p:cNvPr id="7" name="Picture 6"/>
          <p:cNvPicPr>
            <a:picLocks noChangeAspect="1"/>
          </p:cNvPicPr>
          <p:nvPr/>
        </p:nvPicPr>
        <p:blipFill>
          <a:blip r:embed="rId3" cstate="print"/>
          <a:stretch>
            <a:fillRect/>
          </a:stretch>
        </p:blipFill>
        <p:spPr>
          <a:xfrm flipH="1">
            <a:off x="-3038" y="5644342"/>
            <a:ext cx="10022730" cy="1213658"/>
          </a:xfrm>
          <a:prstGeom prst="rect">
            <a:avLst/>
          </a:prstGeom>
        </p:spPr>
      </p:pic>
      <p:sp>
        <p:nvSpPr>
          <p:cNvPr id="2" name="Rectangle 1"/>
          <p:cNvSpPr/>
          <p:nvPr/>
        </p:nvSpPr>
        <p:spPr>
          <a:xfrm>
            <a:off x="170309" y="6251171"/>
            <a:ext cx="1510349" cy="388696"/>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TextBox 3"/>
          <p:cNvSpPr txBox="1"/>
          <p:nvPr/>
        </p:nvSpPr>
        <p:spPr>
          <a:xfrm>
            <a:off x="7074131" y="324196"/>
            <a:ext cx="4754880" cy="83099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a:ea typeface="+mn-ea"/>
                <a:cs typeface="B Nazanin" pitchFamily="2" charset="-78"/>
              </a:rPr>
              <a:t>3- </a:t>
            </a:r>
            <a:r>
              <a:rPr kumimoji="0" lang="fa-IR" sz="2000" b="1" i="0" u="none" strike="noStrike" kern="1200" cap="none" spc="0" normalizeH="0" baseline="0" noProof="0" dirty="0">
                <a:ln>
                  <a:noFill/>
                </a:ln>
                <a:solidFill>
                  <a:prstClr val="black"/>
                </a:solidFill>
                <a:effectLst/>
                <a:uLnTx/>
                <a:uFillTx/>
                <a:latin typeface="Calibri"/>
                <a:ea typeface="+mn-ea"/>
                <a:cs typeface="B Nazanin" pitchFamily="2" charset="-78"/>
              </a:rPr>
              <a:t>مقدار عددی و بردار سرعت ایستگاهها</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Calibri"/>
              <a:ea typeface="+mn-ea"/>
              <a:cs typeface="B Nazanin" pitchFamily="2" charset="-78"/>
            </a:endParaRPr>
          </a:p>
        </p:txBody>
      </p:sp>
      <p:pic>
        <p:nvPicPr>
          <p:cNvPr id="9" name="Picture 2"/>
          <p:cNvPicPr>
            <a:picLocks noChangeAspect="1" noChangeArrowheads="1"/>
          </p:cNvPicPr>
          <p:nvPr/>
        </p:nvPicPr>
        <p:blipFill>
          <a:blip r:embed="rId4" cstate="print"/>
          <a:srcRect/>
          <a:stretch>
            <a:fillRect/>
          </a:stretch>
        </p:blipFill>
        <p:spPr bwMode="auto">
          <a:xfrm>
            <a:off x="166255" y="0"/>
            <a:ext cx="6463610" cy="5921433"/>
          </a:xfrm>
          <a:prstGeom prst="rect">
            <a:avLst/>
          </a:prstGeom>
          <a:noFill/>
          <a:ln w="9525">
            <a:noFill/>
            <a:miter lim="800000"/>
            <a:headEnd/>
            <a:tailEnd/>
          </a:ln>
        </p:spPr>
      </p:pic>
      <p:sp>
        <p:nvSpPr>
          <p:cNvPr id="16" name="Oval 15"/>
          <p:cNvSpPr/>
          <p:nvPr/>
        </p:nvSpPr>
        <p:spPr>
          <a:xfrm>
            <a:off x="1925782" y="2382982"/>
            <a:ext cx="3505200" cy="12469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7" name="TextBox 16"/>
          <p:cNvSpPr txBox="1"/>
          <p:nvPr/>
        </p:nvSpPr>
        <p:spPr>
          <a:xfrm>
            <a:off x="7834742" y="1427018"/>
            <a:ext cx="3685309" cy="1754326"/>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1" i="1" u="none" strike="noStrike" kern="1200" cap="none" spc="0" normalizeH="0" baseline="0" noProof="0" dirty="0">
                <a:ln>
                  <a:noFill/>
                </a:ln>
                <a:solidFill>
                  <a:prstClr val="black"/>
                </a:solidFill>
                <a:effectLst/>
                <a:uLnTx/>
                <a:uFillTx/>
                <a:latin typeface="Calibri"/>
                <a:cs typeface="B Nazanin" pitchFamily="2" charset="-78"/>
              </a:rPr>
              <a:t>بلوک ایران مرکزی </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نیز دارای سرعت </a:t>
            </a:r>
            <a:r>
              <a:rPr kumimoji="0" lang="fa-IR" sz="1800" b="0" i="0" u="none" strike="noStrike" kern="1200" cap="none" spc="0" normalizeH="0" baseline="0" noProof="0" dirty="0" smtClean="0">
                <a:ln>
                  <a:noFill/>
                </a:ln>
                <a:solidFill>
                  <a:prstClr val="black"/>
                </a:solidFill>
                <a:effectLst/>
                <a:uLnTx/>
                <a:uFillTx/>
                <a:latin typeface="Calibri"/>
                <a:cs typeface="B Nazanin" pitchFamily="2" charset="-78"/>
              </a:rPr>
              <a:t>درون صفحه‌ای </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بسیار پاییني است، که تقریبا می‌توان آن را صلب در نظر گرفت. البته برخلاف تصور گذشته، این بلوک کاملا صلب نبوده و دارای حرکات جزئی است که تغییرشکل‌های ناشی از آن در چند گسل موجود در آن جذب می­گردد</a:t>
            </a:r>
          </a:p>
        </p:txBody>
      </p:sp>
    </p:spTree>
    <p:extLst>
      <p:ext uri="{BB962C8B-B14F-4D97-AF65-F5344CB8AC3E}">
        <p14:creationId xmlns:p14="http://schemas.microsoft.com/office/powerpoint/2010/main" val="3752673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800" b="1" dirty="0">
                <a:cs typeface="B Nazanin" pitchFamily="2" charset="-78"/>
              </a:rPr>
              <a:t>بخش دوم</a:t>
            </a:r>
          </a:p>
        </p:txBody>
      </p:sp>
      <p:pic>
        <p:nvPicPr>
          <p:cNvPr id="5" name="Picture Placeholder 4" descr="1920_gettyimages-1328338202.jpg"/>
          <p:cNvPicPr>
            <a:picLocks noGrp="1" noChangeAspect="1"/>
          </p:cNvPicPr>
          <p:nvPr>
            <p:ph type="pic" idx="1"/>
          </p:nvPr>
        </p:nvPicPr>
        <p:blipFill>
          <a:blip r:embed="rId2"/>
          <a:srcRect t="15597" b="15597"/>
          <a:stretch>
            <a:fillRect/>
          </a:stretch>
        </p:blipFill>
        <p:spPr/>
      </p:pic>
      <p:sp>
        <p:nvSpPr>
          <p:cNvPr id="4" name="Text Placeholder 3"/>
          <p:cNvSpPr>
            <a:spLocks noGrp="1"/>
          </p:cNvSpPr>
          <p:nvPr>
            <p:ph type="body" sz="half" idx="2"/>
          </p:nvPr>
        </p:nvSpPr>
        <p:spPr/>
        <p:txBody>
          <a:bodyPr>
            <a:noAutofit/>
          </a:bodyPr>
          <a:lstStyle/>
          <a:p>
            <a:pPr algn="ctr"/>
            <a:r>
              <a:rPr lang="fa-IR" sz="4000" dirty="0">
                <a:cs typeface="B Nazanin" pitchFamily="2" charset="-78"/>
              </a:rPr>
              <a:t>سیستم تعیین موقعیت جهانی</a:t>
            </a:r>
          </a:p>
          <a:p>
            <a:pPr algn="ctr"/>
            <a:r>
              <a:rPr lang="en-US" sz="4000" dirty="0">
                <a:latin typeface="Times New Roman" pitchFamily="18" charset="0"/>
                <a:cs typeface="Times New Roman" pitchFamily="18" charset="0"/>
              </a:rPr>
              <a:t>GPS</a:t>
            </a:r>
            <a:endParaRPr lang="fa-IR" sz="4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flipH="1">
            <a:off x="1" y="5187142"/>
            <a:ext cx="12192000" cy="1670858"/>
          </a:xfrm>
          <a:prstGeom prst="rect">
            <a:avLst/>
          </a:prstGeom>
        </p:spPr>
      </p:pic>
      <p:pic>
        <p:nvPicPr>
          <p:cNvPr id="7" name="Picture 6"/>
          <p:cNvPicPr>
            <a:picLocks noChangeAspect="1"/>
          </p:cNvPicPr>
          <p:nvPr/>
        </p:nvPicPr>
        <p:blipFill>
          <a:blip r:embed="rId3" cstate="print"/>
          <a:stretch>
            <a:fillRect/>
          </a:stretch>
        </p:blipFill>
        <p:spPr>
          <a:xfrm flipH="1">
            <a:off x="-3038" y="5644342"/>
            <a:ext cx="10022730" cy="1213658"/>
          </a:xfrm>
          <a:prstGeom prst="rect">
            <a:avLst/>
          </a:prstGeom>
        </p:spPr>
      </p:pic>
      <p:sp>
        <p:nvSpPr>
          <p:cNvPr id="2" name="Rectangle 1"/>
          <p:cNvSpPr/>
          <p:nvPr/>
        </p:nvSpPr>
        <p:spPr>
          <a:xfrm>
            <a:off x="170309" y="6251171"/>
            <a:ext cx="1510349" cy="388696"/>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TextBox 3"/>
          <p:cNvSpPr txBox="1"/>
          <p:nvPr/>
        </p:nvSpPr>
        <p:spPr>
          <a:xfrm>
            <a:off x="7074131" y="324196"/>
            <a:ext cx="4754880" cy="83099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a:ea typeface="+mn-ea"/>
                <a:cs typeface="B Nazanin" pitchFamily="2" charset="-78"/>
              </a:rPr>
              <a:t>3- </a:t>
            </a:r>
            <a:r>
              <a:rPr kumimoji="0" lang="fa-IR" sz="2000" b="1" i="0" u="none" strike="noStrike" kern="1200" cap="none" spc="0" normalizeH="0" baseline="0" noProof="0" dirty="0">
                <a:ln>
                  <a:noFill/>
                </a:ln>
                <a:solidFill>
                  <a:prstClr val="black"/>
                </a:solidFill>
                <a:effectLst/>
                <a:uLnTx/>
                <a:uFillTx/>
                <a:latin typeface="Calibri"/>
                <a:ea typeface="+mn-ea"/>
                <a:cs typeface="B Nazanin" pitchFamily="2" charset="-78"/>
              </a:rPr>
              <a:t>مقدار عددی و بردار سرعت ایستگاهها</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Calibri"/>
              <a:ea typeface="+mn-ea"/>
              <a:cs typeface="B Nazanin" pitchFamily="2" charset="-78"/>
            </a:endParaRPr>
          </a:p>
        </p:txBody>
      </p:sp>
      <p:pic>
        <p:nvPicPr>
          <p:cNvPr id="9" name="Picture 2"/>
          <p:cNvPicPr>
            <a:picLocks noChangeAspect="1" noChangeArrowheads="1"/>
          </p:cNvPicPr>
          <p:nvPr/>
        </p:nvPicPr>
        <p:blipFill>
          <a:blip r:embed="rId4" cstate="print"/>
          <a:srcRect/>
          <a:stretch>
            <a:fillRect/>
          </a:stretch>
        </p:blipFill>
        <p:spPr bwMode="auto">
          <a:xfrm>
            <a:off x="166255" y="0"/>
            <a:ext cx="6463610" cy="5921433"/>
          </a:xfrm>
          <a:prstGeom prst="rect">
            <a:avLst/>
          </a:prstGeom>
          <a:noFill/>
          <a:ln w="9525">
            <a:noFill/>
            <a:miter lim="800000"/>
            <a:headEnd/>
            <a:tailEnd/>
          </a:ln>
        </p:spPr>
      </p:pic>
      <p:sp>
        <p:nvSpPr>
          <p:cNvPr id="11" name="Oval 10"/>
          <p:cNvSpPr/>
          <p:nvPr/>
        </p:nvSpPr>
        <p:spPr>
          <a:xfrm>
            <a:off x="1482437" y="3616037"/>
            <a:ext cx="4682836" cy="1607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TextBox 11"/>
          <p:cNvSpPr txBox="1"/>
          <p:nvPr/>
        </p:nvSpPr>
        <p:spPr>
          <a:xfrm>
            <a:off x="7631083" y="901493"/>
            <a:ext cx="4197928" cy="5355312"/>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باتوجه به نتایج حاصل از شبکه </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IPGN</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 در </a:t>
            </a:r>
            <a:r>
              <a:rPr kumimoji="0" lang="fa-IR" sz="1800" b="1" i="1" u="none" strike="noStrike" kern="1200" cap="none" spc="0" normalizeH="0" baseline="0" noProof="0" dirty="0">
                <a:ln>
                  <a:noFill/>
                </a:ln>
                <a:solidFill>
                  <a:prstClr val="black"/>
                </a:solidFill>
                <a:effectLst/>
                <a:uLnTx/>
                <a:uFillTx/>
                <a:latin typeface="Calibri"/>
                <a:cs typeface="B Nazanin" pitchFamily="2" charset="-78"/>
              </a:rPr>
              <a:t>نیمه جنوبی بلوک ایران</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 همگرایی اوراسیا-عربستان بصورت متفاوت در شرق و غرب طول جغرافیایی 58 درجه جذب می</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شود. در شرق طول جغرافیایی58 درجه، بیشترین کوتاه­شدگی مربوط به فرورانش مکران است که میزان اندکی  از آن در کپه-داغ جذب می</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گردد؛ در حالی­که درغرب طول جغرافیایی 58 درجه، کوتاه</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شدگی بر روی محدوده کوهستانی زاگرس و البرز توزیع می­شود. این تفاوت سرعت بین این دو، باعث ایجاد یک حرکت برشی بین ایران</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مرکزی و بلوک هلمند درشرق و در امتداد کویر لوت می­شود. با توجه به نتایج حاصل از شبکه </a:t>
            </a:r>
            <a:r>
              <a:rPr kumimoji="0" lang="en-US" sz="1800" b="0" i="0" u="none" strike="noStrike" kern="1200" cap="none" spc="0" normalizeH="0" baseline="0" noProof="0" dirty="0">
                <a:ln>
                  <a:noFill/>
                </a:ln>
                <a:solidFill>
                  <a:prstClr val="black"/>
                </a:solidFill>
                <a:effectLst/>
                <a:uLnTx/>
                <a:uFillTx/>
                <a:latin typeface="Calibri"/>
                <a:cs typeface="B Nazanin" pitchFamily="2" charset="-78"/>
              </a:rPr>
              <a:t>IPGN</a:t>
            </a: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 با حرکت از سمت غرب به شرق و افزایش طول جغرافیایی، بین ایلام و کازرون، با افزایش سرعت مواجه هستیم. علت این افزایش، در وابستگی قطب اویلر به طول جغرافیایی است. بعد از گذر از ناحیه عبوری زون تبدیل، بین تکتونیک کوه­زایی و تکتونیک فرورانش، در گسل زندان میناب، سرعت بیشتر به صورت فرورانش در زون مکران آشکار می‌شود.</a:t>
            </a:r>
            <a:endParaRPr kumimoji="0" lang="en-US" sz="18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cs typeface="B Nazanin" pitchFamily="2" charset="-78"/>
            </a:endParaRPr>
          </a:p>
        </p:txBody>
      </p:sp>
    </p:spTree>
    <p:extLst>
      <p:ext uri="{BB962C8B-B14F-4D97-AF65-F5344CB8AC3E}">
        <p14:creationId xmlns:p14="http://schemas.microsoft.com/office/powerpoint/2010/main" val="844652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9" y="6251171"/>
            <a:ext cx="1510349" cy="388696"/>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6747164" y="0"/>
            <a:ext cx="5444836" cy="40011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Calibri"/>
                <a:ea typeface="+mn-ea"/>
                <a:cs typeface="B Nazanin" pitchFamily="2" charset="-78"/>
              </a:rPr>
              <a:t>4-نقشه  نرخ استرین ژئودتیک و نرخ استرین برشی ژئودتیک</a:t>
            </a:r>
          </a:p>
        </p:txBody>
      </p:sp>
      <p:pic>
        <p:nvPicPr>
          <p:cNvPr id="15" name="Picture 14" descr="Capture.JPG"/>
          <p:cNvPicPr>
            <a:picLocks noChangeAspect="1"/>
          </p:cNvPicPr>
          <p:nvPr/>
        </p:nvPicPr>
        <p:blipFill>
          <a:blip r:embed="rId2" cstate="print"/>
          <a:stretch>
            <a:fillRect/>
          </a:stretch>
        </p:blipFill>
        <p:spPr>
          <a:xfrm>
            <a:off x="6374390" y="420831"/>
            <a:ext cx="5817610" cy="5282184"/>
          </a:xfrm>
          <a:prstGeom prst="rect">
            <a:avLst/>
          </a:prstGeom>
        </p:spPr>
      </p:pic>
      <p:sp>
        <p:nvSpPr>
          <p:cNvPr id="17" name="TextBox 16"/>
          <p:cNvSpPr txBox="1"/>
          <p:nvPr/>
        </p:nvSpPr>
        <p:spPr>
          <a:xfrm>
            <a:off x="6915150" y="5614987"/>
            <a:ext cx="5072063"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a:ea typeface="+mn-ea"/>
                <a:cs typeface="B Nazanin" pitchFamily="2" charset="-78"/>
              </a:rPr>
              <a:t>نقشه نرخ استرین ژئودتیک</a:t>
            </a:r>
          </a:p>
        </p:txBody>
      </p:sp>
      <p:sp>
        <p:nvSpPr>
          <p:cNvPr id="11" name="TextBox 10"/>
          <p:cNvSpPr txBox="1"/>
          <p:nvPr/>
        </p:nvSpPr>
        <p:spPr>
          <a:xfrm>
            <a:off x="185738" y="185737"/>
            <a:ext cx="6143625"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TextBox 15"/>
          <p:cNvSpPr txBox="1"/>
          <p:nvPr/>
        </p:nvSpPr>
        <p:spPr>
          <a:xfrm>
            <a:off x="328613" y="342900"/>
            <a:ext cx="5457825" cy="6832640"/>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mj-cs"/>
              </a:rPr>
              <a:t>1- </a:t>
            </a:r>
            <a:r>
              <a:rPr kumimoji="0" lang="fa-IR" sz="2000" b="0" i="0" u="none" strike="noStrike" kern="1200" cap="none" spc="0" normalizeH="0" baseline="0" noProof="0" dirty="0">
                <a:ln>
                  <a:noFill/>
                </a:ln>
                <a:solidFill>
                  <a:prstClr val="black"/>
                </a:solidFill>
                <a:effectLst/>
                <a:uLnTx/>
                <a:uFillTx/>
                <a:latin typeface="Calibri"/>
                <a:cs typeface="B Nazanin" pitchFamily="2" charset="-78"/>
              </a:rPr>
              <a:t>کوتاه شدگی قابل توجه ای در منطقه مکران وجود دارد که بیشتر به صورت مولفه غالب فشارشی در راستای شمالغرب-جنوب شرق خود را نشان می دهد. علت تکتونیکی این پدیده، فرورانش صفحه عمان به زیر صفحه مکران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a:cs typeface="B Nazanin" pitchFamily="2" charset="-78"/>
              </a:rPr>
              <a:t>2-تغییرشکل قابل توجه در زون عبوری زاگرس به مکران، بین طولهای جغرافیایی54درجه تا 58 درجه شرقی، که با یک حرکت لغزشی قابل توجه راستگرد مربوط به سیستم گسلی زندان میناب خود را نشان می‌دهد. علت این پدیده به دلیل تغییر مکانیسم تغییرشکل در گذر از ناحیه فشارشی-کوهزایی زاگرس به منطقه فرورانشی مکران است، که باعث ایجاد حرکت برشی راستگرد بین این دو ناحیه می‌گردد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Calibri"/>
                <a:cs typeface="B Nazanin" pitchFamily="2" charset="-78"/>
              </a:rPr>
              <a:t>3-کاهش فشارش از زاگرس جنوبی به زاگرس شمالی که باعث دو رفتار متفاوت در دو سوی گسل شمالی-جنوبی کازرون شده است. دربخش جنوبی زاگرس شاهد مولفه‌های فشارشی محض با راستای عمود بر امتداد کوهزایی زاگرس هستیم، درحالی که در بخش شمال غربی زاگرس جایی که ضخامت کوهزایی بیشتر می‌شود، شاهد مولفه‌های فشارشی به همراه مولفه لغزش راستگرد در رفتار ایستگاههای آن ناحیه هستیم. اندازه مولفه‌های فشارشی با حرکت از غرب به شرق در راستای زاگرس افزایش می‌یابد.</a:t>
            </a:r>
            <a:endParaRPr kumimoji="0" lang="en-US" sz="20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mj-cs"/>
            </a:endParaRPr>
          </a:p>
        </p:txBody>
      </p:sp>
    </p:spTree>
    <p:extLst>
      <p:ext uri="{BB962C8B-B14F-4D97-AF65-F5344CB8AC3E}">
        <p14:creationId xmlns:p14="http://schemas.microsoft.com/office/powerpoint/2010/main" val="739941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xit" presetSubtype="16" fill="hold" grpId="1" nodeType="clickEffect">
                                  <p:stCondLst>
                                    <p:cond delay="0"/>
                                  </p:stCondLst>
                                  <p:childTnLst>
                                    <p:animEffect transition="out" filter="box(in)">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6"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747164" y="0"/>
            <a:ext cx="5444836" cy="400110"/>
          </a:xfrm>
          <a:prstGeom prst="rect">
            <a:avLst/>
          </a:prstGeom>
          <a:noFill/>
        </p:spPr>
        <p:txBody>
          <a:bodyPr wrap="square" rtlCol="1">
            <a:spAutoFit/>
          </a:bodyPr>
          <a:lstStyle/>
          <a:p>
            <a:pPr algn="r" rtl="1"/>
            <a:r>
              <a:rPr lang="fa-IR" sz="2000" b="1" dirty="0">
                <a:cs typeface="B Nazanin" pitchFamily="2" charset="-78"/>
              </a:rPr>
              <a:t>4-نقشه  نرخ استرین ژئودتیک و نرخ استرین برشی ژئودتیک</a:t>
            </a:r>
          </a:p>
        </p:txBody>
      </p:sp>
      <p:pic>
        <p:nvPicPr>
          <p:cNvPr id="15" name="Picture 14" descr="Capture.JPG"/>
          <p:cNvPicPr>
            <a:picLocks noChangeAspect="1"/>
          </p:cNvPicPr>
          <p:nvPr/>
        </p:nvPicPr>
        <p:blipFill>
          <a:blip r:embed="rId2" cstate="print"/>
          <a:stretch>
            <a:fillRect/>
          </a:stretch>
        </p:blipFill>
        <p:spPr>
          <a:xfrm>
            <a:off x="6374390" y="420831"/>
            <a:ext cx="5817610" cy="5282184"/>
          </a:xfrm>
          <a:prstGeom prst="rect">
            <a:avLst/>
          </a:prstGeom>
        </p:spPr>
      </p:pic>
      <p:sp>
        <p:nvSpPr>
          <p:cNvPr id="17" name="TextBox 16"/>
          <p:cNvSpPr txBox="1"/>
          <p:nvPr/>
        </p:nvSpPr>
        <p:spPr>
          <a:xfrm>
            <a:off x="6915150" y="5753533"/>
            <a:ext cx="5072063" cy="369332"/>
          </a:xfrm>
          <a:prstGeom prst="rect">
            <a:avLst/>
          </a:prstGeom>
          <a:noFill/>
        </p:spPr>
        <p:txBody>
          <a:bodyPr wrap="square" rtlCol="1">
            <a:spAutoFit/>
          </a:bodyPr>
          <a:lstStyle/>
          <a:p>
            <a:pPr algn="ctr"/>
            <a:r>
              <a:rPr lang="fa-IR" b="1" dirty="0">
                <a:cs typeface="B Nazanin" pitchFamily="2" charset="-78"/>
              </a:rPr>
              <a:t>نقشه نرخ استرین ژئودتیک</a:t>
            </a:r>
          </a:p>
        </p:txBody>
      </p:sp>
      <p:sp>
        <p:nvSpPr>
          <p:cNvPr id="11" name="TextBox 10"/>
          <p:cNvSpPr txBox="1"/>
          <p:nvPr/>
        </p:nvSpPr>
        <p:spPr>
          <a:xfrm>
            <a:off x="185738" y="185737"/>
            <a:ext cx="6143625" cy="369332"/>
          </a:xfrm>
          <a:prstGeom prst="rect">
            <a:avLst/>
          </a:prstGeom>
          <a:noFill/>
        </p:spPr>
        <p:txBody>
          <a:bodyPr wrap="square" rtlCol="1">
            <a:spAutoFit/>
          </a:bodyPr>
          <a:lstStyle/>
          <a:p>
            <a:pPr algn="r" rtl="1"/>
            <a:endParaRPr lang="fa-IR" dirty="0">
              <a:cs typeface="+mj-cs"/>
            </a:endParaRPr>
          </a:p>
        </p:txBody>
      </p:sp>
      <p:sp>
        <p:nvSpPr>
          <p:cNvPr id="18" name="Rectangle 17"/>
          <p:cNvSpPr/>
          <p:nvPr/>
        </p:nvSpPr>
        <p:spPr>
          <a:xfrm>
            <a:off x="383165" y="185737"/>
            <a:ext cx="6096000" cy="5078313"/>
          </a:xfrm>
          <a:prstGeom prst="rect">
            <a:avLst/>
          </a:prstGeom>
        </p:spPr>
        <p:txBody>
          <a:bodyPr>
            <a:spAutoFit/>
          </a:bodyPr>
          <a:lstStyle/>
          <a:p>
            <a:pPr lvl="0" algn="just" rtl="1"/>
            <a:r>
              <a:rPr lang="fa-IR" dirty="0">
                <a:cs typeface="B Nazanin" pitchFamily="2" charset="-78"/>
              </a:rPr>
              <a:t>4- در ناحیه شمال غربی ایران شاهد الگوی لغزشی مهم و راستگردی که در سراسر گسل شمال تبریز خودنمایی می‌کند. با حرکت به سوی شمال غرب منطقه، راستگردی با مولفه فشارشی کوچکی همراه می‌شود. همچنین با نزدیگ شدن به صفحه آناتولی شاهد یک چرخش به سمت شمال-غرب در امتداد بردارهای میدان استرین نسبت به بخش شرقی منطقه خواهیم بود. که به دلیل رفتار چرخشی صفحه آناتولی در خلاف عقربه‌های ساعت است، درحالیکه با حرکت به سمت خزر شاهد یک دوران به سمت شمال شرق و صفحه خزر خواهیم بود. علت این چرخش بخاطر فرورانش میکرو پلیت آذربایجان به زیر صفحه خزر است.</a:t>
            </a:r>
            <a:endParaRPr lang="en-US" dirty="0">
              <a:cs typeface="B Nazanin" pitchFamily="2" charset="-78"/>
            </a:endParaRPr>
          </a:p>
          <a:p>
            <a:pPr lvl="0" algn="just" rtl="1"/>
            <a:r>
              <a:rPr lang="fa-IR" dirty="0">
                <a:cs typeface="B Nazanin" pitchFamily="2" charset="-78"/>
              </a:rPr>
              <a:t>5- تغییر رژیم تکتونیکی در طول کشیدگی البرز از شرق به سمت غرب که باعث رفتارهای متفاوت در سراسر البرز شده است. به طوری که در بخش شرقی البرز در ناحیه گسل مشا، شاهد رفتار فشارشی به همراه امتدادلغزی چپگرد هستیم، در حالیکه در بخش البرز مرکزی چپگردی مشاهده نمی‌شود و رفتار این ناحیه به صورت مولفه غالب فشارشی محض خود را نمایش می‌دهد. همچنین با حرکت به سمت غرب از میزان اندازه بردارهای فشارش استرین کاسته می‌شود.</a:t>
            </a:r>
            <a:endParaRPr lang="en-US" dirty="0">
              <a:cs typeface="B Nazanin" pitchFamily="2" charset="-78"/>
            </a:endParaRPr>
          </a:p>
          <a:p>
            <a:pPr lvl="0" algn="just" rtl="1"/>
            <a:r>
              <a:rPr lang="fa-IR" dirty="0">
                <a:cs typeface="B Nazanin" pitchFamily="2" charset="-78"/>
              </a:rPr>
              <a:t>6- همچنین براساس نتایج به دست آمده الگوی تغییرشکل در پلیت ایران مرکزی براساس شکل بردارهای حداکثر کشش و حداکثر فشارش استرین، بسیار کوچک و تقریبا نزدیک به صفر است. براین اساس می توان نتیجه گرفت که پلیت ایران مرکزی دارای رفتار درون صفحه ای بسیار کوچک و تقریبا صلب است.</a:t>
            </a:r>
            <a:endParaRPr lang="en-US" dirty="0">
              <a:cs typeface="B Nazanin" pitchFamily="2" charset="-78"/>
            </a:endParaRPr>
          </a:p>
        </p:txBody>
      </p:sp>
    </p:spTree>
    <p:extLst>
      <p:ext uri="{BB962C8B-B14F-4D97-AF65-F5344CB8AC3E}">
        <p14:creationId xmlns:p14="http://schemas.microsoft.com/office/powerpoint/2010/main" val="3661830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9" y="6251171"/>
            <a:ext cx="1510349" cy="388696"/>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6747164" y="0"/>
            <a:ext cx="5444836" cy="40011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Calibri"/>
                <a:ea typeface="+mn-ea"/>
                <a:cs typeface="B Nazanin" pitchFamily="2" charset="-78"/>
              </a:rPr>
              <a:t>4-نقشه  نرخ استرین ژئودتیک و نرخ استرین برشی ژئودتیک</a:t>
            </a:r>
          </a:p>
        </p:txBody>
      </p:sp>
      <p:pic>
        <p:nvPicPr>
          <p:cNvPr id="15" name="Picture 14" descr="Capture.JPG"/>
          <p:cNvPicPr>
            <a:picLocks noChangeAspect="1"/>
          </p:cNvPicPr>
          <p:nvPr/>
        </p:nvPicPr>
        <p:blipFill>
          <a:blip r:embed="rId2" cstate="print"/>
          <a:stretch>
            <a:fillRect/>
          </a:stretch>
        </p:blipFill>
        <p:spPr>
          <a:xfrm>
            <a:off x="6374390" y="420831"/>
            <a:ext cx="5817610" cy="5282184"/>
          </a:xfrm>
          <a:prstGeom prst="rect">
            <a:avLst/>
          </a:prstGeom>
        </p:spPr>
      </p:pic>
      <p:sp>
        <p:nvSpPr>
          <p:cNvPr id="17" name="TextBox 16"/>
          <p:cNvSpPr txBox="1"/>
          <p:nvPr/>
        </p:nvSpPr>
        <p:spPr>
          <a:xfrm>
            <a:off x="6915150" y="5614987"/>
            <a:ext cx="5072063"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a:ea typeface="+mn-ea"/>
                <a:cs typeface="B Nazanin" pitchFamily="2" charset="-78"/>
              </a:rPr>
              <a:t>نقشه نرخ استرین ژئودتیک</a:t>
            </a:r>
          </a:p>
        </p:txBody>
      </p:sp>
      <p:sp>
        <p:nvSpPr>
          <p:cNvPr id="11" name="TextBox 10"/>
          <p:cNvSpPr txBox="1"/>
          <p:nvPr/>
        </p:nvSpPr>
        <p:spPr>
          <a:xfrm>
            <a:off x="185738" y="185737"/>
            <a:ext cx="6143625"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9" name="TextBox 18"/>
          <p:cNvSpPr txBox="1"/>
          <p:nvPr/>
        </p:nvSpPr>
        <p:spPr>
          <a:xfrm>
            <a:off x="316491" y="1005743"/>
            <a:ext cx="6012872" cy="2585323"/>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7- تغییر شکل عمده در منطقه شرق و جنوب شرق ایران که به دلیل کوتاه‌شدگی ناهمسان در دو سوی بلوک ایران لوت رخ داده است ،منجر به یک برش شمالی-جنوبی بین ایران مرکزی وافغانستان می‌شود.اغلب،این برش شمالی-جنوبی در ایران شرقی اتفاق می‌افتد.گسلهای لغزشی قابل توجه راستگرد این ناحیه بیانگر این نوع مکانیسم در این منطقه هستند. برش شمالی-جنوبی ا شاره شده بویژه روی محدوده غربی کویر لوت و روی محدوده شرقی آن متمرکز می‌شود. این رژیم در این مناطق باعث ایجاد گسلهای راستگرد قابل توجه میگردد. نرخ راستگردی در غرب بلوک لوت بیش ازشرق آن است.</a:t>
            </a:r>
            <a:endParaRPr kumimoji="0" lang="en-US" sz="18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cs typeface="B Nazanin" pitchFamily="2" charset="-78"/>
            </a:endParaRPr>
          </a:p>
        </p:txBody>
      </p:sp>
    </p:spTree>
    <p:extLst>
      <p:ext uri="{BB962C8B-B14F-4D97-AF65-F5344CB8AC3E}">
        <p14:creationId xmlns:p14="http://schemas.microsoft.com/office/powerpoint/2010/main" val="1433999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ox(i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9" y="6251171"/>
            <a:ext cx="1510349" cy="388696"/>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IranNastaliq" panose="02020505000000020003" pitchFamily="18" charset="0"/>
              </a:rPr>
              <a:t>سازمان نقشه برداری کشور</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4" name="Picture 13" descr="Capture1.JPG"/>
          <p:cNvPicPr>
            <a:picLocks noChangeAspect="1"/>
          </p:cNvPicPr>
          <p:nvPr/>
        </p:nvPicPr>
        <p:blipFill>
          <a:blip r:embed="rId2" cstate="print"/>
          <a:stretch>
            <a:fillRect/>
          </a:stretch>
        </p:blipFill>
        <p:spPr>
          <a:xfrm>
            <a:off x="6515100" y="295274"/>
            <a:ext cx="4910137" cy="4748214"/>
          </a:xfrm>
          <a:prstGeom prst="rect">
            <a:avLst/>
          </a:prstGeom>
        </p:spPr>
      </p:pic>
      <p:sp>
        <p:nvSpPr>
          <p:cNvPr id="15" name="TextBox 14"/>
          <p:cNvSpPr txBox="1"/>
          <p:nvPr/>
        </p:nvSpPr>
        <p:spPr>
          <a:xfrm>
            <a:off x="7229475" y="5343525"/>
            <a:ext cx="4286250"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Calibri"/>
                <a:ea typeface="+mn-ea"/>
                <a:cs typeface="B Nazanin" pitchFamily="2" charset="-78"/>
              </a:rPr>
              <a:t>نقشه نرخ استرین برشی ژئودتیکی</a:t>
            </a:r>
          </a:p>
        </p:txBody>
      </p:sp>
      <p:sp>
        <p:nvSpPr>
          <p:cNvPr id="16" name="TextBox 15"/>
          <p:cNvSpPr txBox="1"/>
          <p:nvPr/>
        </p:nvSpPr>
        <p:spPr>
          <a:xfrm>
            <a:off x="685800" y="571500"/>
            <a:ext cx="5715000" cy="3970318"/>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cs typeface="B Nazanin" pitchFamily="2" charset="-78"/>
              </a:rPr>
              <a:t>با توجه به نقشه تهیه شده و تراکم گسلهای کشور، مناطق زاگرس (استانهای فارس و هرمزگان) ،  ناحیه مرز عبوری استان کرمان، جنوب استان خراسان رضوی و حاشیه بلوک لوت؛ پهنه البرز (تهران، مازندران، گیلان)؛ شمال غرب ایران (آذربایجان شرقی و غربی)؛ خراسان شمالی و پهنه کپه داغ، تحت تاثیر تغییر شکل بیشتری هستند. همچنین ایران مرکزی که با رنگ سبز نمایش داده شده، دارای پایین‌ترین نرخ استرین برشی است. با تطبیق نگاشتهای لرزه‌ای بالای 4 ریشتر در طول 120 سال اخیر مشخص است که مناطق دارای استرین برشی بالا دارای تعدد لرزه‌ای بیشتر با دوره بازگشت کوتاهترند و در منطقه ایران مرکزی که نرخ استرین برشی پایین است، تعدد لرزه‌ای کمتر با دوره بازگشت طولانی وجود دارد که ناشی از صلب بودن صفحه ایران مرکزی است. مدلسازی مکانیکی که بر روی گسل دهشیر از ایران مرکزی انجام شده است، نشان می‌دهد دوره بازگشت زلزله در این منطقه بین 2200 تا 2400 سال است در حالیکه در مناطق البرز، زاگرس و آذربایجان دوره بازگشت بسیار کوتاهتر از این مقدار است</a:t>
            </a:r>
            <a:endParaRPr kumimoji="0" lang="en-US" sz="1800" b="0" i="0" u="none" strike="noStrike" kern="1200" cap="none" spc="0" normalizeH="0" baseline="0" noProof="0" dirty="0">
              <a:ln>
                <a:noFill/>
              </a:ln>
              <a:solidFill>
                <a:prstClr val="black"/>
              </a:solidFill>
              <a:effectLst/>
              <a:uLnTx/>
              <a:uFillTx/>
              <a:latin typeface="Calibri"/>
              <a:cs typeface="B Nazanin"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cs typeface="B Nazanin" pitchFamily="2" charset="-78"/>
            </a:endParaRPr>
          </a:p>
        </p:txBody>
      </p:sp>
    </p:spTree>
    <p:extLst>
      <p:ext uri="{BB962C8B-B14F-4D97-AF65-F5344CB8AC3E}">
        <p14:creationId xmlns:p14="http://schemas.microsoft.com/office/powerpoint/2010/main" val="32650384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70" y="263236"/>
            <a:ext cx="8596668" cy="678873"/>
          </a:xfrm>
        </p:spPr>
        <p:txBody>
          <a:bodyPr>
            <a:noAutofit/>
          </a:bodyPr>
          <a:lstStyle/>
          <a:p>
            <a:pPr algn="ctr"/>
            <a:r>
              <a:rPr lang="fa-IR" sz="4000" b="1" dirty="0">
                <a:latin typeface="Times New Roman" pitchFamily="18" charset="0"/>
                <a:cs typeface="B Nazanin" pitchFamily="2" charset="-78"/>
              </a:rPr>
              <a:t>محاسبه چهارچوب مرجع مختصات ملی </a:t>
            </a:r>
            <a:br>
              <a:rPr lang="fa-IR" sz="4000" b="1" dirty="0">
                <a:latin typeface="Times New Roman" pitchFamily="18" charset="0"/>
                <a:cs typeface="B Nazanin" pitchFamily="2" charset="-78"/>
              </a:rPr>
            </a:br>
            <a:r>
              <a:rPr lang="en-US" sz="4000" b="1" dirty="0">
                <a:latin typeface="Times New Roman" pitchFamily="18" charset="0"/>
                <a:cs typeface="B Nazanin" pitchFamily="2" charset="-78"/>
              </a:rPr>
              <a:t>IRGD</a:t>
            </a:r>
            <a:r>
              <a:rPr lang="fa-IR" sz="4000" b="1" dirty="0">
                <a:latin typeface="Times New Roman" pitchFamily="18" charset="0"/>
                <a:cs typeface="B Nazanin" pitchFamily="2" charset="-78"/>
              </a:rPr>
              <a:t> </a:t>
            </a:r>
            <a:r>
              <a:rPr lang="fa-IR" sz="4000" dirty="0">
                <a:latin typeface="Times New Roman" pitchFamily="18" charset="0"/>
                <a:cs typeface="B Nazanin" pitchFamily="2" charset="-78"/>
              </a:rPr>
              <a:t/>
            </a:r>
            <a:br>
              <a:rPr lang="fa-IR" sz="4000" dirty="0">
                <a:latin typeface="Times New Roman" pitchFamily="18" charset="0"/>
                <a:cs typeface="B Nazanin" pitchFamily="2" charset="-78"/>
              </a:rPr>
            </a:br>
            <a:endParaRPr lang="fa-IR" sz="4000" dirty="0">
              <a:latin typeface="Times New Roman" pitchFamily="18" charset="0"/>
              <a:cs typeface="B Nazanin" pitchFamily="2" charset="-78"/>
            </a:endParaRPr>
          </a:p>
        </p:txBody>
      </p:sp>
      <p:sp>
        <p:nvSpPr>
          <p:cNvPr id="4" name="Content Placeholder 3"/>
          <p:cNvSpPr>
            <a:spLocks noGrp="1"/>
          </p:cNvSpPr>
          <p:nvPr>
            <p:ph sz="half" idx="2"/>
          </p:nvPr>
        </p:nvSpPr>
        <p:spPr>
          <a:xfrm>
            <a:off x="5394770" y="2160589"/>
            <a:ext cx="4184034" cy="3880773"/>
          </a:xfrm>
        </p:spPr>
        <p:txBody>
          <a:bodyPr>
            <a:normAutofit/>
          </a:bodyPr>
          <a:lstStyle/>
          <a:p>
            <a:pPr algn="just" rtl="1"/>
            <a:r>
              <a:rPr lang="fa-IR" dirty="0">
                <a:latin typeface="Times New Roman" pitchFamily="18" charset="0"/>
                <a:cs typeface="B Nazanin" pitchFamily="2" charset="-78"/>
              </a:rPr>
              <a:t>از آنجایی که ایستگاههای شبکه مبنایی کشور بر روی صفحات تکتونیکی قرار دارند، تغییرات این صفحات نسبت به‌هم موجب می‌شود که مختصات نقاط در چارچوب مرجع مختصات جهانی تغییر کند. این مختصات متغیر در زمان برای استفاده در پروژه‌های اجرایی مناسب نیست. از این‌رو برای رفع وابستگی مختصات به زمان، معمولا از مبنای مسطحاتی ملی یا منطقه‌ای با درنظر گرفتن اپک مرجع استفاده می‌شود.  لازم به ذکر است که آخرین به‌روز رسانی مبنای مسطحاتی کشور تحت عنوان </a:t>
            </a:r>
            <a:r>
              <a:rPr lang="en-US" dirty="0">
                <a:latin typeface="Times New Roman" pitchFamily="18" charset="0"/>
                <a:cs typeface="B Nazanin" pitchFamily="2" charset="-78"/>
              </a:rPr>
              <a:t>IRGD2017</a:t>
            </a:r>
            <a:r>
              <a:rPr lang="fa-IR" dirty="0">
                <a:latin typeface="Times New Roman" pitchFamily="18" charset="0"/>
                <a:cs typeface="B Nazanin" pitchFamily="2" charset="-78"/>
              </a:rPr>
              <a:t> ارائه شده و با توجه به نیاز کاربران، مبنای مسطحاتی قدیم کشور نیز با عنوان </a:t>
            </a:r>
            <a:r>
              <a:rPr lang="en-US" dirty="0">
                <a:latin typeface="Times New Roman" pitchFamily="18" charset="0"/>
                <a:cs typeface="B Nazanin" pitchFamily="2" charset="-78"/>
              </a:rPr>
              <a:t>IRGD2010_R1</a:t>
            </a:r>
            <a:r>
              <a:rPr lang="fa-IR" dirty="0">
                <a:latin typeface="Times New Roman" pitchFamily="18" charset="0"/>
                <a:cs typeface="B Nazanin" pitchFamily="2" charset="-78"/>
              </a:rPr>
              <a:t> به‌روز رسانی گردید.  </a:t>
            </a:r>
            <a:r>
              <a:rPr lang="en-US" dirty="0">
                <a:latin typeface="Times New Roman" pitchFamily="18" charset="0"/>
                <a:cs typeface="B Nazanin" pitchFamily="2" charset="-78"/>
              </a:rPr>
              <a:t> </a:t>
            </a:r>
          </a:p>
          <a:p>
            <a:pPr algn="just" rtl="1"/>
            <a:endParaRPr lang="fa-IR" dirty="0">
              <a:cs typeface="B Nazanin" pitchFamily="2" charset="-78"/>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0218" y="2286001"/>
            <a:ext cx="4876799" cy="3796144"/>
          </a:xfrm>
          <a:prstGeom prst="rect">
            <a:avLst/>
          </a:prstGeom>
        </p:spPr>
      </p:pic>
      <p:sp>
        <p:nvSpPr>
          <p:cNvPr id="6"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پنجم: شبکه سراسری ژئودینامیک کشور</a:t>
            </a:r>
            <a:endParaRPr lang="en-US" sz="2000" b="1" dirty="0">
              <a:solidFill>
                <a:schemeClr val="tx1"/>
              </a:solidFill>
              <a:cs typeface="B Nazanin" pitchFamily="2" charset="-78"/>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Nazanin" panose="00000400000000000000" pitchFamily="2" charset="-78"/>
              </a:rPr>
              <a:t>برنامه تبدیل مختصات در فریم جهانی به مختصات در فریم ملی</a:t>
            </a:r>
            <a:endParaRPr lang="en-US" dirty="0">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449" y="2001370"/>
            <a:ext cx="6305550" cy="4648200"/>
          </a:xfrm>
          <a:prstGeom prst="rect">
            <a:avLst/>
          </a:prstGeom>
        </p:spPr>
      </p:pic>
    </p:spTree>
    <p:extLst>
      <p:ext uri="{BB962C8B-B14F-4D97-AF65-F5344CB8AC3E}">
        <p14:creationId xmlns:p14="http://schemas.microsoft.com/office/powerpoint/2010/main" val="20448598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sz="quarter" idx="13"/>
          </p:nvPr>
        </p:nvSpPr>
        <p:spPr>
          <a:xfrm>
            <a:off x="649622" y="4650510"/>
            <a:ext cx="8596669" cy="514248"/>
          </a:xfrm>
        </p:spPr>
        <p:txBody>
          <a:bodyPr/>
          <a:lstStyle/>
          <a:p>
            <a:pPr algn="ctr"/>
            <a:r>
              <a:rPr lang="fa-IR" sz="2800" b="1" dirty="0">
                <a:cs typeface="B Nazanin" pitchFamily="2" charset="-78"/>
              </a:rPr>
              <a:t>بخش هفتم</a:t>
            </a:r>
          </a:p>
        </p:txBody>
      </p:sp>
      <p:sp>
        <p:nvSpPr>
          <p:cNvPr id="4" name="Text Placeholder 3"/>
          <p:cNvSpPr>
            <a:spLocks noGrp="1"/>
          </p:cNvSpPr>
          <p:nvPr>
            <p:ph type="body" idx="1"/>
          </p:nvPr>
        </p:nvSpPr>
        <p:spPr>
          <a:xfrm>
            <a:off x="580353" y="5344086"/>
            <a:ext cx="8596668" cy="1513914"/>
          </a:xfrm>
        </p:spPr>
        <p:txBody>
          <a:bodyPr>
            <a:normAutofit/>
          </a:bodyPr>
          <a:lstStyle/>
          <a:p>
            <a:pPr algn="ctr" rtl="1"/>
            <a:r>
              <a:rPr lang="en-US" sz="2800" b="1" dirty="0">
                <a:cs typeface="B Nazanin" pitchFamily="2" charset="-78"/>
              </a:rPr>
              <a:t> </a:t>
            </a:r>
            <a:r>
              <a:rPr lang="fa-IR" sz="2800" b="1" dirty="0">
                <a:cs typeface="B Nazanin" pitchFamily="2" charset="-78"/>
              </a:rPr>
              <a:t>سامانه ملی هدی و سامانه پشتیبان هدی پُرو</a:t>
            </a:r>
          </a:p>
          <a:p>
            <a:pPr algn="ctr"/>
            <a:r>
              <a:rPr lang="fa-IR" sz="2800" b="1" dirty="0">
                <a:cs typeface="B Nazanin" pitchFamily="2" charset="-78"/>
              </a:rPr>
              <a:t>سامانه ارسال تعیین موقعیت آنی به کاربران</a:t>
            </a:r>
          </a:p>
        </p:txBody>
      </p:sp>
      <p:pic>
        <p:nvPicPr>
          <p:cNvPr id="5" name="Picture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636" y="0"/>
            <a:ext cx="8672946" cy="45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itchFamily="2" charset="-78"/>
              </a:rPr>
              <a:t>سامانه ملی هدی</a:t>
            </a:r>
            <a:br>
              <a:rPr lang="fa-IR" b="1" dirty="0">
                <a:cs typeface="B Nazanin" pitchFamily="2" charset="-78"/>
              </a:rPr>
            </a:br>
            <a:r>
              <a:rPr lang="fa-IR" b="1" dirty="0">
                <a:cs typeface="B Nazanin" pitchFamily="2" charset="-78"/>
              </a:rPr>
              <a:t>سامانه ارسال تصحیحات تعیین موقعیت آنی</a:t>
            </a:r>
          </a:p>
        </p:txBody>
      </p:sp>
      <p:sp>
        <p:nvSpPr>
          <p:cNvPr id="3" name="Content Placeholder 2"/>
          <p:cNvSpPr>
            <a:spLocks noGrp="1"/>
          </p:cNvSpPr>
          <p:nvPr>
            <p:ph idx="1"/>
          </p:nvPr>
        </p:nvSpPr>
        <p:spPr/>
        <p:txBody>
          <a:bodyPr>
            <a:normAutofit fontScale="92500" lnSpcReduction="10000"/>
          </a:bodyPr>
          <a:lstStyle/>
          <a:p>
            <a:pPr algn="just" rtl="1"/>
            <a:r>
              <a:rPr lang="fa-IR" dirty="0"/>
              <a:t> </a:t>
            </a:r>
            <a:r>
              <a:rPr lang="fa-IR" sz="2400" dirty="0">
                <a:latin typeface="Times New Roman" pitchFamily="18" charset="0"/>
                <a:cs typeface="B Nazanin" pitchFamily="2" charset="-78"/>
              </a:rPr>
              <a:t>در سال 1389 طرحی در سازمان نقشه‌برداری کشور به تصویب رسید که براساس آن تعدادی ایستگاه </a:t>
            </a:r>
            <a:r>
              <a:rPr lang="en-US" sz="2400" dirty="0">
                <a:latin typeface="Times New Roman" pitchFamily="18" charset="0"/>
                <a:cs typeface="B Nazanin" pitchFamily="2" charset="-78"/>
              </a:rPr>
              <a:t>GNSS</a:t>
            </a:r>
            <a:r>
              <a:rPr lang="fa-IR" sz="2400" dirty="0">
                <a:latin typeface="Times New Roman" pitchFamily="18" charset="0"/>
                <a:cs typeface="B Nazanin" pitchFamily="2" charset="-78"/>
              </a:rPr>
              <a:t> به ایستگاههای </a:t>
            </a:r>
            <a:r>
              <a:rPr lang="en-US" sz="2400" dirty="0">
                <a:latin typeface="Times New Roman" pitchFamily="18" charset="0"/>
                <a:cs typeface="B Nazanin" pitchFamily="2" charset="-78"/>
              </a:rPr>
              <a:t>GPS</a:t>
            </a:r>
            <a:r>
              <a:rPr lang="fa-IR" sz="2400" dirty="0">
                <a:latin typeface="Times New Roman" pitchFamily="18" charset="0"/>
                <a:cs typeface="B Nazanin" pitchFamily="2" charset="-78"/>
              </a:rPr>
              <a:t> طرح سراسری ژئودینامیک اضافه شد. برخلاف آنالیز داده‌های شبکه ژئودینامیک که به‌صورت پس</a:t>
            </a:r>
            <a:r>
              <a:rPr lang="en-US" sz="2400" dirty="0">
                <a:latin typeface="Times New Roman" pitchFamily="18" charset="0"/>
                <a:cs typeface="B Nazanin" pitchFamily="2" charset="-78"/>
              </a:rPr>
              <a:t>‌</a:t>
            </a:r>
            <a:r>
              <a:rPr lang="fa-IR" sz="2400" dirty="0">
                <a:latin typeface="Times New Roman" pitchFamily="18" charset="0"/>
                <a:cs typeface="B Nazanin" pitchFamily="2" charset="-78"/>
              </a:rPr>
              <a:t>پردازش انجام می‌شود، این طرح به‌منظور تولید تصحیحات آنی برای کاربران طراحی شد. به‌همین دلیل گیرنده این ایستگاهها از نوع </a:t>
            </a:r>
            <a:r>
              <a:rPr lang="en-US" sz="2400" dirty="0">
                <a:latin typeface="Times New Roman" pitchFamily="18" charset="0"/>
                <a:cs typeface="B Nazanin" pitchFamily="2" charset="-78"/>
              </a:rPr>
              <a:t>GNSS</a:t>
            </a:r>
            <a:r>
              <a:rPr lang="fa-IR" sz="2400" dirty="0">
                <a:latin typeface="Times New Roman" pitchFamily="18" charset="0"/>
                <a:cs typeface="B Nazanin" pitchFamily="2" charset="-78"/>
              </a:rPr>
              <a:t> بود به این معنی که علاوه بر ماهواره‌های </a:t>
            </a:r>
            <a:r>
              <a:rPr lang="en-US" sz="2400" dirty="0">
                <a:latin typeface="Times New Roman" pitchFamily="18" charset="0"/>
                <a:cs typeface="B Nazanin" pitchFamily="2" charset="-78"/>
              </a:rPr>
              <a:t>GPS </a:t>
            </a:r>
            <a:r>
              <a:rPr lang="fa-IR" sz="2400" dirty="0">
                <a:latin typeface="Times New Roman" pitchFamily="18" charset="0"/>
                <a:cs typeface="B Nazanin" pitchFamily="2" charset="-78"/>
              </a:rPr>
              <a:t>، می‌توانست سیگنال سایر ماهواره‌ها از قبیل گلوناس، بیدو، گالیلئو و ... را نیز دریافت کند. این ایستگاه‌ها علاوه بر تولید تصحیحات آنی، در طرح شبکه ژئودینامیک نیز مورد استفاده قرار می‌‌گرفتند. این طرح هم‌اکنون با 250 ایستگاه فعال تحت عنوان سامانه ملی هدی فعالیت کرده و کاربران بسیاری را تحت پوشش خود قرار داده است. این 250 ایستگاه شامل ایستگاههای سازمان نقشه برداری کشور و ایستگاههای سامانه شمیم متعلق به سازمان ثبت اسناد کشور است که در راستای طرح هم افزایی دو سامانه هدی و شمیم در اختیار سازمان نقشه برداری کشور قرار گرفته است.کاربران با ثبت نام در سایت خدمات غیرحضوری سازمان میتوانند از خدمات این سامانه به صورت رایگان بهره‌مند شوند.</a:t>
            </a: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هفتم: سامانه ملی هدی و سامانه پشتیبان هدی پرو</a:t>
            </a:r>
            <a:endParaRPr lang="en-US" sz="2000" b="1" dirty="0">
              <a:solidFill>
                <a:schemeClr val="tx1"/>
              </a:solidFill>
              <a:cs typeface="B Nazanin" pitchFamily="2" charset="-78"/>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72836"/>
          </a:xfrm>
        </p:spPr>
        <p:txBody>
          <a:bodyPr/>
          <a:lstStyle/>
          <a:p>
            <a:pPr algn="ctr"/>
            <a:r>
              <a:rPr lang="fa-IR" b="1" dirty="0">
                <a:cs typeface="B Nazanin" pitchFamily="2" charset="-78"/>
              </a:rPr>
              <a:t>شمای کلی دو سامانه ارسال تصحیحات آنی</a:t>
            </a:r>
          </a:p>
        </p:txBody>
      </p:sp>
      <p:sp>
        <p:nvSpPr>
          <p:cNvPr id="3" name="Text Placeholder 2"/>
          <p:cNvSpPr>
            <a:spLocks noGrp="1"/>
          </p:cNvSpPr>
          <p:nvPr>
            <p:ph type="body" idx="1"/>
          </p:nvPr>
        </p:nvSpPr>
        <p:spPr>
          <a:xfrm>
            <a:off x="731163" y="1551383"/>
            <a:ext cx="4185623" cy="576262"/>
          </a:xfrm>
        </p:spPr>
        <p:txBody>
          <a:bodyPr/>
          <a:lstStyle/>
          <a:p>
            <a:pPr algn="ctr"/>
            <a:r>
              <a:rPr lang="fa-IR" dirty="0">
                <a:cs typeface="B Nazanin" pitchFamily="2" charset="-78"/>
              </a:rPr>
              <a:t>سامانه پشتیبان هدی پرو</a:t>
            </a:r>
          </a:p>
        </p:txBody>
      </p:sp>
      <p:sp>
        <p:nvSpPr>
          <p:cNvPr id="5" name="Text Placeholder 4"/>
          <p:cNvSpPr>
            <a:spLocks noGrp="1"/>
          </p:cNvSpPr>
          <p:nvPr>
            <p:ph type="body" sz="quarter" idx="3"/>
          </p:nvPr>
        </p:nvSpPr>
        <p:spPr>
          <a:xfrm>
            <a:off x="5032965" y="1565237"/>
            <a:ext cx="4185618" cy="576262"/>
          </a:xfrm>
        </p:spPr>
        <p:txBody>
          <a:bodyPr/>
          <a:lstStyle/>
          <a:p>
            <a:pPr algn="ctr"/>
            <a:r>
              <a:rPr lang="fa-IR" sz="2800" dirty="0">
                <a:cs typeface="B Nazanin" pitchFamily="2" charset="-78"/>
              </a:rPr>
              <a:t>سامانه ملی هدی</a:t>
            </a:r>
          </a:p>
        </p:txBody>
      </p:sp>
      <p:pic>
        <p:nvPicPr>
          <p:cNvPr id="7" name="Picture 1"/>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18656" y="2424546"/>
            <a:ext cx="4509522" cy="358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oda"/>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63142" y="2369128"/>
            <a:ext cx="4313367" cy="363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هفتم: سامانه ملی هدی و سامانه پشتیبان هدی پرو</a:t>
            </a:r>
            <a:endParaRPr lang="en-US" sz="2000" b="1" dirty="0">
              <a:solidFill>
                <a:schemeClr val="tx1"/>
              </a:solidFill>
              <a:cs typeface="B Nazanin" pitchFamily="2" charset="-78"/>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latin typeface="Times New Roman" pitchFamily="18" charset="0"/>
                <a:cs typeface="B Nazanin" pitchFamily="2" charset="-78"/>
              </a:rPr>
              <a:t>ساختار سیستم تعیین موقعیت ماهواره‌ای</a:t>
            </a:r>
            <a:r>
              <a:rPr lang="en-US" sz="4000" b="1" dirty="0">
                <a:latin typeface="Times New Roman" pitchFamily="18" charset="0"/>
                <a:cs typeface="B Nazanin" pitchFamily="2" charset="-78"/>
              </a:rPr>
              <a:t/>
            </a:r>
            <a:br>
              <a:rPr lang="en-US" sz="4000" b="1" dirty="0">
                <a:latin typeface="Times New Roman" pitchFamily="18" charset="0"/>
                <a:cs typeface="B Nazanin" pitchFamily="2" charset="-78"/>
              </a:rPr>
            </a:br>
            <a:r>
              <a:rPr lang="en-US" sz="4000" b="1" dirty="0">
                <a:latin typeface="Times New Roman" pitchFamily="18" charset="0"/>
                <a:cs typeface="B Nazanin" pitchFamily="2" charset="-78"/>
              </a:rPr>
              <a:t>GPS</a:t>
            </a:r>
            <a:endParaRPr lang="fa-IR" sz="4000" b="1" dirty="0">
              <a:latin typeface="Times New Roman" pitchFamily="18" charset="0"/>
              <a:cs typeface="B Nazanin" pitchFamily="2" charset="-78"/>
            </a:endParaRPr>
          </a:p>
        </p:txBody>
      </p:sp>
      <p:sp>
        <p:nvSpPr>
          <p:cNvPr id="3" name="Content Placeholder 2"/>
          <p:cNvSpPr>
            <a:spLocks noGrp="1"/>
          </p:cNvSpPr>
          <p:nvPr>
            <p:ph idx="1"/>
          </p:nvPr>
        </p:nvSpPr>
        <p:spPr/>
        <p:txBody>
          <a:bodyPr>
            <a:normAutofit lnSpcReduction="10000"/>
          </a:bodyPr>
          <a:lstStyle/>
          <a:p>
            <a:pPr algn="r" rtl="1"/>
            <a:r>
              <a:rPr lang="fa-IR" sz="4400" dirty="0">
                <a:cs typeface="B Nazanin" pitchFamily="2" charset="-78"/>
              </a:rPr>
              <a:t>بخش فضایی</a:t>
            </a:r>
          </a:p>
          <a:p>
            <a:pPr algn="r" rtl="1"/>
            <a:endParaRPr lang="fa-IR" sz="4400" dirty="0">
              <a:cs typeface="B Nazanin" pitchFamily="2" charset="-78"/>
            </a:endParaRPr>
          </a:p>
          <a:p>
            <a:pPr algn="r" rtl="1"/>
            <a:r>
              <a:rPr lang="fa-IR" sz="4400" dirty="0">
                <a:cs typeface="B Nazanin" pitchFamily="2" charset="-78"/>
              </a:rPr>
              <a:t>بخش کنترل</a:t>
            </a:r>
          </a:p>
          <a:p>
            <a:pPr algn="r" rtl="1"/>
            <a:endParaRPr lang="fa-IR" sz="4400" dirty="0">
              <a:cs typeface="B Nazanin" pitchFamily="2" charset="-78"/>
            </a:endParaRPr>
          </a:p>
          <a:p>
            <a:pPr algn="r" rtl="1"/>
            <a:r>
              <a:rPr lang="fa-IR" sz="4400" dirty="0">
                <a:cs typeface="B Nazanin" pitchFamily="2" charset="-78"/>
              </a:rPr>
              <a:t>بخش کاربر</a:t>
            </a:r>
          </a:p>
        </p:txBody>
      </p:sp>
      <p:sp>
        <p:nvSpPr>
          <p:cNvPr id="4"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اعمال مختصات و مشخصات ایستگاهها در سامانه ملی هدی</a:t>
            </a:r>
            <a:endParaRPr lang="en-US" dirty="0">
              <a:cs typeface="B Nazanin" panose="00000400000000000000" pitchFamily="2" charset="-78"/>
            </a:endParaRPr>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585" y="2736850"/>
            <a:ext cx="4038029" cy="3305175"/>
          </a:xfrm>
        </p:spPr>
      </p:pic>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61227" y="2736850"/>
            <a:ext cx="4039658" cy="3305175"/>
          </a:xfrm>
        </p:spPr>
      </p:pic>
    </p:spTree>
    <p:extLst>
      <p:ext uri="{BB962C8B-B14F-4D97-AF65-F5344CB8AC3E}">
        <p14:creationId xmlns:p14="http://schemas.microsoft.com/office/powerpoint/2010/main" val="3126979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600" b="1" dirty="0">
                <a:cs typeface="B Nazanin" pitchFamily="2" charset="-78"/>
              </a:rPr>
              <a:t>بخش فضایی</a:t>
            </a:r>
          </a:p>
        </p:txBody>
      </p:sp>
      <p:sp>
        <p:nvSpPr>
          <p:cNvPr id="5" name="Content Placeholder 4"/>
          <p:cNvSpPr>
            <a:spLocks noGrp="1"/>
          </p:cNvSpPr>
          <p:nvPr>
            <p:ph idx="1"/>
          </p:nvPr>
        </p:nvSpPr>
        <p:spPr/>
        <p:txBody>
          <a:bodyPr>
            <a:normAutofit/>
          </a:bodyPr>
          <a:lstStyle/>
          <a:p>
            <a:pPr algn="just" rtl="1"/>
            <a:r>
              <a:rPr lang="fa-IR" dirty="0">
                <a:cs typeface="B Nazanin" panose="00000400000000000000" pitchFamily="2" charset="-78"/>
              </a:rPr>
              <a:t>بخش فضایی از ماهواره‌های مستقر در مدار زمین تشکیل شده‌است که به اختصار ماشین‌های فضایی نیز نامیده می‌شوند. در طراحی نخستین جی‌پی‌اس، بیست وچهار ماهواره مورد نیاز بود که در هشت مدار دایره‌ای و در هر مدار حداکثر سه ماهواره قرار می‌گرفتند. بعدها این طرح تبدیل به شش مدار شد و در هر مدار حداکثر چهار ماهواره  در نظر گرفته شد.</a:t>
            </a:r>
          </a:p>
          <a:p>
            <a:pPr algn="just" rtl="1"/>
            <a:endParaRPr lang="fa-IR" dirty="0"/>
          </a:p>
        </p:txBody>
      </p:sp>
      <p:pic>
        <p:nvPicPr>
          <p:cNvPr id="6" name="Picture 5" descr="ConstellationGPS.gif"/>
          <p:cNvPicPr>
            <a:picLocks noChangeAspect="1"/>
          </p:cNvPicPr>
          <p:nvPr/>
        </p:nvPicPr>
        <p:blipFill>
          <a:blip r:embed="rId2"/>
          <a:stretch>
            <a:fillRect/>
          </a:stretch>
        </p:blipFill>
        <p:spPr>
          <a:xfrm>
            <a:off x="4177145" y="4163291"/>
            <a:ext cx="2286000" cy="1828800"/>
          </a:xfrm>
          <a:prstGeom prst="rect">
            <a:avLst/>
          </a:prstGeom>
        </p:spPr>
      </p:pic>
      <p:sp>
        <p:nvSpPr>
          <p:cNvPr id="7" name="Footer Placeholder 3"/>
          <p:cNvSpPr>
            <a:spLocks noGrp="1"/>
          </p:cNvSpPr>
          <p:nvPr>
            <p:ph type="ftr" sz="quarter" idx="11"/>
          </p:nvPr>
        </p:nvSpPr>
        <p:spPr>
          <a:xfrm>
            <a:off x="9518073" y="0"/>
            <a:ext cx="2673928" cy="665018"/>
          </a:xfrm>
        </p:spPr>
        <p:txBody>
          <a:bodyPr/>
          <a:lstStyle/>
          <a:p>
            <a:pPr algn="ctr" rtl="1"/>
            <a:r>
              <a:rPr lang="fa-IR" sz="2000" b="1" dirty="0">
                <a:solidFill>
                  <a:schemeClr val="tx1"/>
                </a:solidFill>
                <a:cs typeface="B Nazanin" pitchFamily="2" charset="-78"/>
              </a:rPr>
              <a:t>بخش دوم: سیستم تعیین موقعیت جهانی </a:t>
            </a:r>
            <a:r>
              <a:rPr lang="en-US" sz="2000" b="1" dirty="0">
                <a:solidFill>
                  <a:schemeClr val="tx1"/>
                </a:solidFill>
                <a:cs typeface="B Nazanin" pitchFamily="2" charset="-78"/>
              </a:rPr>
              <a:t>GPS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5160</TotalTime>
  <Words>7206</Words>
  <Application>Microsoft Office PowerPoint</Application>
  <PresentationFormat>Widescreen</PresentationFormat>
  <Paragraphs>265</Paragraphs>
  <Slides>80</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80</vt:i4>
      </vt:variant>
    </vt:vector>
  </HeadingPairs>
  <TitlesOfParts>
    <vt:vector size="92" baseType="lpstr">
      <vt:lpstr>Arial</vt:lpstr>
      <vt:lpstr>B Nazanin</vt:lpstr>
      <vt:lpstr>Calibri</vt:lpstr>
      <vt:lpstr>Calibri Light</vt:lpstr>
      <vt:lpstr>IranNastaliq</vt:lpstr>
      <vt:lpstr>Tahoma</vt:lpstr>
      <vt:lpstr>Tawfig Outline</vt:lpstr>
      <vt:lpstr>Times New Roman</vt:lpstr>
      <vt:lpstr>Trebuchet MS</vt:lpstr>
      <vt:lpstr>Wingdings 3</vt:lpstr>
      <vt:lpstr>Facet</vt:lpstr>
      <vt:lpstr>Office Theme</vt:lpstr>
      <vt:lpstr>شبکه ایستگاههای دائم ژئودینامیک ایران (پردازش و نتایج)</vt:lpstr>
      <vt:lpstr>بخش اول:</vt:lpstr>
      <vt:lpstr>تعریف:</vt:lpstr>
      <vt:lpstr>تاریخچه طراحی سیستمهای تعیین موقعیت ماهواره‌ای</vt:lpstr>
      <vt:lpstr>PowerPoint Presentation</vt:lpstr>
      <vt:lpstr>PowerPoint Presentation</vt:lpstr>
      <vt:lpstr>بخش دوم</vt:lpstr>
      <vt:lpstr>ساختار سیستم تعیین موقعیت ماهواره‌ای GPS</vt:lpstr>
      <vt:lpstr>بخش فضایی</vt:lpstr>
      <vt:lpstr>PowerPoint Presentation</vt:lpstr>
      <vt:lpstr>بخش فضایی: سیگنالهای ارسال شده توسط ماهواره‌ها</vt:lpstr>
      <vt:lpstr>در علم پردازش سیگنال و فیزیک، سیگنال به تابعی گفته می شود که اطلاعاتی پیرامون یک پدیده را با خود حمل می کند. این معنی در علم الکترونیک مفهوم بهتری به خود گرفته و اینگونه تعبیر می شود که سیگنال به یک جریان الکتریکی یا الکترومغناطیسی گفته می شود که اطلاعاتی را از یک وسیله یا شبکه به وسیله یا شبکه دیگر انتقال داده و با خود حمل می کند. در علم نقشه برداری منظور از سیگنال آن دسته از اطلاعات مفیدی است که دارای اعتبار بوده و به دست کاربر رسیده است.</vt:lpstr>
      <vt:lpstr>سیگنالهای GPS</vt:lpstr>
      <vt:lpstr>PowerPoint Presentation</vt:lpstr>
      <vt:lpstr>بخش فضایی: اطلاعاتی که توسط سیگنالهای ماهواره‌ای ارسال میشوند</vt:lpstr>
      <vt:lpstr>PowerPoint Presentation</vt:lpstr>
      <vt:lpstr>بخش کنترل</vt:lpstr>
      <vt:lpstr>PowerPoint Presentation</vt:lpstr>
      <vt:lpstr>موقعیت مکانی نقاط کنترل زمینی</vt:lpstr>
      <vt:lpstr>وظایف نقاط کنترل زمینی</vt:lpstr>
      <vt:lpstr>بخش کاربران سیستم تعیین موقعیت جهانی</vt:lpstr>
      <vt:lpstr>PowerPoint Presentation</vt:lpstr>
      <vt:lpstr>انواع خطاها</vt:lpstr>
      <vt:lpstr>اختلالات اتمسفری</vt:lpstr>
      <vt:lpstr>خطای چند مسیری</vt:lpstr>
      <vt:lpstr>خطای انحراف ماهواره از مسیر</vt:lpstr>
      <vt:lpstr>خطای ساعت ماهواره</vt:lpstr>
      <vt:lpstr>خطای ساعت گیرنده</vt:lpstr>
      <vt:lpstr>PowerPoint Presentation</vt:lpstr>
      <vt:lpstr>PowerPoint Presentation</vt:lpstr>
      <vt:lpstr>static</vt:lpstr>
      <vt:lpstr>Kinematic</vt:lpstr>
      <vt:lpstr>PowerPoint Presentation</vt:lpstr>
      <vt:lpstr>PowerPoint Presentation</vt:lpstr>
      <vt:lpstr>REAL TIME KINEMATIC</vt:lpstr>
      <vt:lpstr>PowerPoint Presentation</vt:lpstr>
      <vt:lpstr>مقدمه: نظریه زمین ساخت صفحه‌ای</vt:lpstr>
      <vt:lpstr>PowerPoint Presentation</vt:lpstr>
      <vt:lpstr>PowerPoint Presentation</vt:lpstr>
      <vt:lpstr>PowerPoint Presentation</vt:lpstr>
      <vt:lpstr>ایجاد شبکه سراسری ژئودینامیک کشور</vt:lpstr>
      <vt:lpstr>PowerPoint Presentation</vt:lpstr>
      <vt:lpstr>نمای کلی از یک ایستگاه ژئودینامیک</vt:lpstr>
      <vt:lpstr>تجهیزات مستقر در ایستگاه(انواع گیرنده)</vt:lpstr>
      <vt:lpstr>تجهیزات مستقر در ایستگاهها (انواع آنتن)</vt:lpstr>
      <vt:lpstr>تجهیزات مستقر در ایستگاه (سنسور هواشناسی)</vt:lpstr>
      <vt:lpstr>تجهیزات مستقر در ایستگاهها (مودم)</vt:lpstr>
      <vt:lpstr>تجهیزات مستقر در ایستگاه (انواع رک)</vt:lpstr>
      <vt:lpstr>تجهیزات مستقر در ایستگاه (UPS)</vt:lpstr>
      <vt:lpstr>PowerPoint Presentation</vt:lpstr>
      <vt:lpstr>                                                نرم افزار پردازش                                               GAMIT(GNSS AT MIT)-GLOBK(GLOBAL KALMAN FILTER)</vt:lpstr>
      <vt:lpstr>PowerPoint Presentation</vt:lpstr>
      <vt:lpstr>PowerPoint Presentation</vt:lpstr>
      <vt:lpstr>PowerPoint Presentation</vt:lpstr>
      <vt:lpstr>PowerPoint Presentation</vt:lpstr>
      <vt:lpstr>نمونه‌ای از یک فایل ناوبری</vt:lpstr>
      <vt:lpstr>PowerPoint Presentation</vt:lpstr>
      <vt:lpstr>شمای کلی ایستگاههای بین المللی GPS</vt:lpstr>
      <vt:lpstr>PowerPoint Presentation</vt:lpstr>
      <vt:lpstr>PowerPoint Presentation</vt:lpstr>
      <vt:lpstr>PowerPoint Presentation</vt:lpstr>
      <vt:lpstr>فایل اطلاعات ایستگاهها station.info</vt:lpstr>
      <vt:lpstr>نتایج حاصل از پردازش داده‌های ژئودینامیک</vt:lpstr>
      <vt:lpstr>1- شناسنامه نقاط ژئودینامیک شامل موقعیت، مشخصات و مختصات ایستگاههای ژئودینامیک در دو فریم جهانی (ITRF) و ملی (IRGD) که فریم ملی با تکیه بر پردازش ایستگاههای شبکه دائمی ژئودینامیک کشور و در اداره کل نقشه برداری زمینی و بنیادی ایجاد شده است. کاربران نقشه بردار جهت انجام امور نقشه برداری، فایل مشاهداتی ایستگاههای ژئودینامیک به همراه شناسنامه این نقاط را از سازمان خریداری می‌کنند.  </vt:lpstr>
      <vt:lpstr>سری زمانی تغییرات ایستگاهها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محاسبه چهارچوب مرجع مختصات ملی  IRGD  </vt:lpstr>
      <vt:lpstr>برنامه تبدیل مختصات در فریم جهانی به مختصات در فریم ملی</vt:lpstr>
      <vt:lpstr>PowerPoint Presentation</vt:lpstr>
      <vt:lpstr>سامانه ملی هدی سامانه ارسال تصحیحات تعیین موقعیت آنی</vt:lpstr>
      <vt:lpstr>شمای کلی دو سامانه ارسال تصحیحات آنی</vt:lpstr>
      <vt:lpstr>اعمال مختصات و مشخصات ایستگاهها در سامانه ملی هدی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Reference Frame</dc:title>
  <dc:creator>Home</dc:creator>
  <cp:lastModifiedBy>Seyede Sedighe Hosseini</cp:lastModifiedBy>
  <cp:revision>708</cp:revision>
  <dcterms:created xsi:type="dcterms:W3CDTF">2021-05-21T14:21:54Z</dcterms:created>
  <dcterms:modified xsi:type="dcterms:W3CDTF">2025-08-25T04:47:37Z</dcterms:modified>
</cp:coreProperties>
</file>